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4" r:id="rId3"/>
    <p:sldId id="283" r:id="rId4"/>
    <p:sldId id="285" r:id="rId5"/>
    <p:sldId id="269" r:id="rId6"/>
    <p:sldId id="300" r:id="rId7"/>
    <p:sldId id="278" r:id="rId8"/>
    <p:sldId id="284" r:id="rId9"/>
    <p:sldId id="296" r:id="rId10"/>
    <p:sldId id="301" r:id="rId11"/>
    <p:sldId id="294" r:id="rId12"/>
    <p:sldId id="297" r:id="rId13"/>
    <p:sldId id="281" r:id="rId14"/>
    <p:sldId id="289" r:id="rId15"/>
    <p:sldId id="286" r:id="rId16"/>
    <p:sldId id="288" r:id="rId17"/>
    <p:sldId id="271" r:id="rId18"/>
    <p:sldId id="290" r:id="rId19"/>
    <p:sldId id="302" r:id="rId20"/>
    <p:sldId id="273" r:id="rId21"/>
    <p:sldId id="305" r:id="rId22"/>
    <p:sldId id="293" r:id="rId23"/>
    <p:sldId id="299" r:id="rId24"/>
    <p:sldId id="303" r:id="rId25"/>
    <p:sldId id="272" r:id="rId26"/>
    <p:sldId id="279" r:id="rId27"/>
    <p:sldId id="291" r:id="rId28"/>
    <p:sldId id="304" r:id="rId29"/>
    <p:sldId id="292" r:id="rId30"/>
    <p:sldId id="298" r:id="rId31"/>
    <p:sldId id="287" r:id="rId32"/>
    <p:sldId id="295"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6" d="100"/>
          <a:sy n="46" d="100"/>
        </p:scale>
        <p:origin x="-642"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CB2D9B2-0BBA-4CF8-86F3-E2118AE629F4}" type="datetimeFigureOut">
              <a:rPr lang="en-US" smtClean="0"/>
              <a:pPr/>
              <a:t>9/8/2014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C1504F1-D35A-4A63-A86D-521F57600D6E}"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B2D9B2-0BBA-4CF8-86F3-E2118AE629F4}" type="datetimeFigureOut">
              <a:rPr lang="en-US" smtClean="0"/>
              <a:pPr/>
              <a:t>9/8/2014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C1504F1-D35A-4A63-A86D-521F57600D6E}"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B2D9B2-0BBA-4CF8-86F3-E2118AE629F4}" type="datetimeFigureOut">
              <a:rPr lang="en-US" smtClean="0"/>
              <a:pPr/>
              <a:t>9/8/2014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C1504F1-D35A-4A63-A86D-521F57600D6E}"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B2D9B2-0BBA-4CF8-86F3-E2118AE629F4}" type="datetimeFigureOut">
              <a:rPr lang="en-US" smtClean="0"/>
              <a:pPr/>
              <a:t>9/8/2014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C1504F1-D35A-4A63-A86D-521F57600D6E}"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B2D9B2-0BBA-4CF8-86F3-E2118AE629F4}" type="datetimeFigureOut">
              <a:rPr lang="en-US" smtClean="0"/>
              <a:pPr/>
              <a:t>9/8/2014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C1504F1-D35A-4A63-A86D-521F57600D6E}"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CB2D9B2-0BBA-4CF8-86F3-E2118AE629F4}" type="datetimeFigureOut">
              <a:rPr lang="en-US" smtClean="0"/>
              <a:pPr/>
              <a:t>9/8/2014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C1504F1-D35A-4A63-A86D-521F57600D6E}"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CB2D9B2-0BBA-4CF8-86F3-E2118AE629F4}" type="datetimeFigureOut">
              <a:rPr lang="en-US" smtClean="0"/>
              <a:pPr/>
              <a:t>9/8/2014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C1504F1-D35A-4A63-A86D-521F57600D6E}"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CB2D9B2-0BBA-4CF8-86F3-E2118AE629F4}" type="datetimeFigureOut">
              <a:rPr lang="en-US" smtClean="0"/>
              <a:pPr/>
              <a:t>9/8/2014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C1504F1-D35A-4A63-A86D-521F57600D6E}"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B2D9B2-0BBA-4CF8-86F3-E2118AE629F4}" type="datetimeFigureOut">
              <a:rPr lang="en-US" smtClean="0"/>
              <a:pPr/>
              <a:t>9/8/2014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C1504F1-D35A-4A63-A86D-521F57600D6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B2D9B2-0BBA-4CF8-86F3-E2118AE629F4}" type="datetimeFigureOut">
              <a:rPr lang="en-US" smtClean="0"/>
              <a:pPr/>
              <a:t>9/8/2014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C1504F1-D35A-4A63-A86D-521F57600D6E}"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B2D9B2-0BBA-4CF8-86F3-E2118AE629F4}" type="datetimeFigureOut">
              <a:rPr lang="en-US" smtClean="0"/>
              <a:pPr/>
              <a:t>9/8/2014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C1504F1-D35A-4A63-A86D-521F57600D6E}"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B2D9B2-0BBA-4CF8-86F3-E2118AE629F4}" type="datetimeFigureOut">
              <a:rPr lang="en-US" smtClean="0"/>
              <a:pPr/>
              <a:t>9/8/2014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1504F1-D35A-4A63-A86D-521F57600D6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frogheart.ca/?p=14350"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frogheart.ca/?p=12027" TargetMode="External"/><Relationship Id="rId2" Type="http://schemas.openxmlformats.org/officeDocument/2006/relationships/hyperlink" Target="http://www.frogheart.ca/?p=4078" TargetMode="External"/><Relationship Id="rId1" Type="http://schemas.openxmlformats.org/officeDocument/2006/relationships/slideLayout" Target="../slideLayouts/slideLayout2.xml"/><Relationship Id="rId4" Type="http://schemas.openxmlformats.org/officeDocument/2006/relationships/hyperlink" Target="http://www.frogheart.ca/?p=9310"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sciencedaily.com/releases/2013/03/130306221135.ht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robolaw.eu/" TargetMode="External"/><Relationship Id="rId2" Type="http://schemas.openxmlformats.org/officeDocument/2006/relationships/hyperlink" Target="http://www.economist.com/node/21560986"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en.wiktionary.org/wiki/%CE%BD%E1%BE%B6%CE%BD%CE%BF%CF%82"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design.sva.edu/prosthetics/index.php"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www.academia.edu/8173615/Exploring_discourse_surrounding_therapeutic_enhancement_with_veterans_and_soldiers_with_injurie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www.escapistmagazine.com/news/view/128763-British-Tabloid-Confuses-Deus-Ex-Company-For-Real-World-Firm"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news.stanford.edu/news/2014/august/eye-implant-glaucoma-082514.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youtube.com/watch?v=TW78wbN-WuU" TargetMode="External"/><Relationship Id="rId2" Type="http://schemas.openxmlformats.org/officeDocument/2006/relationships/hyperlink" Target="http://eyeborgproject.co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nano-retina.com/" TargetMode="External"/><Relationship Id="rId2" Type="http://schemas.openxmlformats.org/officeDocument/2006/relationships/hyperlink" Target="http://cordis.europa.eu/fet-house/themes/theme/2"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3352800"/>
          </a:xfrm>
        </p:spPr>
        <p:txBody>
          <a:bodyPr/>
          <a:lstStyle/>
          <a:p>
            <a:r>
              <a:rPr lang="en-US" sz="3600" dirty="0" smtClean="0"/>
              <a:t>Bioelectronics, Medical Imaging and Our Bodies</a:t>
            </a:r>
            <a:br>
              <a:rPr lang="en-US" sz="3600" dirty="0" smtClean="0"/>
            </a:br>
            <a:r>
              <a:rPr lang="en-US" sz="3600" dirty="0" err="1" smtClean="0"/>
              <a:t>dourse</a:t>
            </a:r>
            <a:r>
              <a:rPr lang="en-US" sz="3600" dirty="0" smtClean="0"/>
              <a:t> </a:t>
            </a:r>
            <a:r>
              <a:rPr lang="en-US" sz="3600" dirty="0" smtClean="0"/>
              <a:t>overview</a:t>
            </a:r>
            <a:r>
              <a:rPr lang="en-CA" dirty="0" smtClean="0"/>
              <a:t/>
            </a:r>
            <a:br>
              <a:rPr lang="en-CA" dirty="0" smtClean="0"/>
            </a:br>
            <a:endParaRPr lang="en-US" dirty="0"/>
          </a:p>
        </p:txBody>
      </p:sp>
      <p:sp>
        <p:nvSpPr>
          <p:cNvPr id="3" name="Subtitle 2"/>
          <p:cNvSpPr>
            <a:spLocks noGrp="1"/>
          </p:cNvSpPr>
          <p:nvPr>
            <p:ph type="subTitle" idx="1"/>
          </p:nvPr>
        </p:nvSpPr>
        <p:spPr>
          <a:xfrm>
            <a:off x="1371600" y="4267200"/>
            <a:ext cx="6400800" cy="1752600"/>
          </a:xfrm>
        </p:spPr>
        <p:txBody>
          <a:bodyPr>
            <a:normAutofit fontScale="92500"/>
          </a:bodyPr>
          <a:lstStyle/>
          <a:p>
            <a:r>
              <a:rPr lang="en-CA" dirty="0" err="1" smtClean="0"/>
              <a:t>Maryse</a:t>
            </a:r>
            <a:r>
              <a:rPr lang="en-CA" dirty="0" smtClean="0"/>
              <a:t> de la Giroday</a:t>
            </a:r>
          </a:p>
          <a:p>
            <a:r>
              <a:rPr lang="en-CA" dirty="0" smtClean="0"/>
              <a:t>6-week course</a:t>
            </a:r>
          </a:p>
          <a:p>
            <a:r>
              <a:rPr lang="en-CA" dirty="0" smtClean="0"/>
              <a:t>SFU Liberal Arts &amp; Adults 55+ program</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Artificial retina projects (2 of 2)</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US Food and Drug </a:t>
            </a:r>
            <a:r>
              <a:rPr lang="en-US" dirty="0" err="1" smtClean="0"/>
              <a:t>Administraton</a:t>
            </a:r>
            <a:r>
              <a:rPr lang="en-US" dirty="0" smtClean="0"/>
              <a:t> (FDA) approved the first commercial artificial retina (Feb. 2013) … the first bionic eye to be approved for patients in the US  called the Argus® II Retinal Prosthesis System, it transmits images from a small, eye-glass-mounted camera wirelessly to a microelectrode array implanted on a patient’s damaged retina. The array sends electrical signals via the optic nerve, and the brain interprets a visual image. (http://www.frogheart.ca/?p=9229)</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Artificial retina: Physicists develop an interface to the optical nerve</a:t>
            </a:r>
            <a:br>
              <a:rPr lang="en-US" b="1" dirty="0" smtClean="0"/>
            </a:br>
            <a:endParaRPr lang="en-US" dirty="0"/>
          </a:p>
        </p:txBody>
      </p:sp>
      <p:sp>
        <p:nvSpPr>
          <p:cNvPr id="3" name="Content Placeholder 2"/>
          <p:cNvSpPr>
            <a:spLocks noGrp="1"/>
          </p:cNvSpPr>
          <p:nvPr>
            <p:ph idx="1"/>
          </p:nvPr>
        </p:nvSpPr>
        <p:spPr/>
        <p:txBody>
          <a:bodyPr>
            <a:normAutofit fontScale="85000" lnSpcReduction="10000"/>
          </a:bodyPr>
          <a:lstStyle/>
          <a:p>
            <a:r>
              <a:rPr lang="en-CA" dirty="0" smtClean="0"/>
              <a:t>Aug. 7, 2014 </a:t>
            </a:r>
            <a:r>
              <a:rPr lang="en-CA" dirty="0" smtClean="0">
                <a:hlinkClick r:id="rId2"/>
              </a:rPr>
              <a:t>http://www.frogheart.ca/?</a:t>
            </a:r>
            <a:r>
              <a:rPr lang="en-CA" dirty="0" smtClean="0">
                <a:hlinkClick r:id="rId2"/>
              </a:rPr>
              <a:t>p=14350</a:t>
            </a:r>
            <a:r>
              <a:rPr lang="en-CA" dirty="0" smtClean="0"/>
              <a:t> (</a:t>
            </a:r>
            <a:r>
              <a:rPr lang="en-CA" dirty="0" err="1" smtClean="0"/>
              <a:t>Graphene</a:t>
            </a:r>
            <a:r>
              <a:rPr lang="en-CA" dirty="0" smtClean="0"/>
              <a:t> </a:t>
            </a:r>
            <a:r>
              <a:rPr lang="en-CA" dirty="0" smtClean="0"/>
              <a:t>flagship and The Human Brain)</a:t>
            </a:r>
          </a:p>
          <a:p>
            <a:r>
              <a:rPr lang="en-US" dirty="0" smtClean="0"/>
              <a:t>“optical prostheses for blind people whose optical nerves are still intact. The implants convert incident light into electrical impulses that are transmitted to the brain via the optical nerve. There, the information is transformed into images. Although various approaches for implants exist today, the devices are often rejected by the body and the signals transmitted to the brain are generally not optimal.” </a:t>
            </a:r>
            <a:r>
              <a:rPr lang="en-US" dirty="0" err="1" smtClean="0"/>
              <a:t>graphene</a:t>
            </a:r>
            <a:r>
              <a:rPr lang="en-US" dirty="0" smtClean="0"/>
              <a:t> has excellent </a:t>
            </a:r>
            <a:r>
              <a:rPr lang="en-US" dirty="0" err="1" smtClean="0"/>
              <a:t>biocompatiblilty</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Tracheas &amp; other parts</a:t>
            </a:r>
            <a:endParaRPr lang="en-US" dirty="0"/>
          </a:p>
        </p:txBody>
      </p:sp>
      <p:sp>
        <p:nvSpPr>
          <p:cNvPr id="3" name="Content Placeholder 2"/>
          <p:cNvSpPr>
            <a:spLocks noGrp="1"/>
          </p:cNvSpPr>
          <p:nvPr>
            <p:ph idx="1"/>
          </p:nvPr>
        </p:nvSpPr>
        <p:spPr/>
        <p:txBody>
          <a:bodyPr>
            <a:normAutofit fontScale="92500" lnSpcReduction="20000"/>
          </a:bodyPr>
          <a:lstStyle/>
          <a:p>
            <a:r>
              <a:rPr lang="en-CA" dirty="0" smtClean="0"/>
              <a:t>Pig trachea 2008</a:t>
            </a:r>
          </a:p>
          <a:p>
            <a:r>
              <a:rPr lang="en-CA" dirty="0" smtClean="0"/>
              <a:t>Synthetic trachea 2011</a:t>
            </a:r>
          </a:p>
          <a:p>
            <a:r>
              <a:rPr lang="en-CA" dirty="0" smtClean="0"/>
              <a:t>Alexander </a:t>
            </a:r>
            <a:r>
              <a:rPr lang="en-CA" dirty="0" err="1" smtClean="0"/>
              <a:t>Seifalian</a:t>
            </a:r>
            <a:r>
              <a:rPr lang="en-CA" dirty="0" smtClean="0"/>
              <a:t>/Paolo </a:t>
            </a:r>
            <a:r>
              <a:rPr lang="en-CA" dirty="0" err="1" smtClean="0"/>
              <a:t>Macchiarini</a:t>
            </a:r>
            <a:r>
              <a:rPr lang="en-CA" dirty="0" smtClean="0"/>
              <a:t> (2008 &amp; 2011; </a:t>
            </a:r>
            <a:r>
              <a:rPr lang="en-CA" dirty="0" smtClean="0">
                <a:hlinkClick r:id="rId2"/>
              </a:rPr>
              <a:t>http://www.frogheart.ca/?p=4078</a:t>
            </a:r>
            <a:r>
              <a:rPr lang="en-CA" dirty="0" smtClean="0"/>
              <a:t>)</a:t>
            </a:r>
          </a:p>
          <a:p>
            <a:r>
              <a:rPr lang="en-CA" dirty="0" smtClean="0"/>
              <a:t>Follow-up Dec. 27, 2013 (</a:t>
            </a:r>
            <a:r>
              <a:rPr lang="en-CA" dirty="0" smtClean="0">
                <a:hlinkClick r:id="rId3"/>
              </a:rPr>
              <a:t>http://www.frogheart.ca/?p=12027</a:t>
            </a:r>
            <a:r>
              <a:rPr lang="en-CA" dirty="0" smtClean="0"/>
              <a:t>)</a:t>
            </a:r>
          </a:p>
          <a:p>
            <a:r>
              <a:rPr lang="en-CA" dirty="0" smtClean="0"/>
              <a:t>Bioengineered ear at Cornell (</a:t>
            </a:r>
            <a:r>
              <a:rPr lang="en-CA" dirty="0" smtClean="0">
                <a:hlinkClick r:id="rId4"/>
              </a:rPr>
              <a:t>http://www.frogheart.ca/?p=9310</a:t>
            </a:r>
            <a:r>
              <a:rPr lang="en-CA" dirty="0" smtClean="0"/>
              <a:t>)</a:t>
            </a:r>
          </a:p>
          <a:p>
            <a:r>
              <a:rPr lang="en-CA" dirty="0" smtClean="0"/>
              <a:t>Printing bone in Washington state (http://www.frogheart.ca/?p=5275)</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Alfred North Whitehead</a:t>
            </a:r>
            <a:endParaRPr lang="en-US" dirty="0"/>
          </a:p>
        </p:txBody>
      </p:sp>
      <p:sp>
        <p:nvSpPr>
          <p:cNvPr id="3" name="Content Placeholder 2"/>
          <p:cNvSpPr>
            <a:spLocks noGrp="1"/>
          </p:cNvSpPr>
          <p:nvPr>
            <p:ph idx="1"/>
          </p:nvPr>
        </p:nvSpPr>
        <p:spPr/>
        <p:txBody>
          <a:bodyPr/>
          <a:lstStyle/>
          <a:p>
            <a:r>
              <a:rPr lang="en-CA" dirty="0" smtClean="0"/>
              <a:t>No absolute gap between living and nonliving (Process and reality, 1929)</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Machine/flesh [equipment]</a:t>
            </a:r>
            <a:endParaRPr lang="en-US" dirty="0"/>
          </a:p>
        </p:txBody>
      </p:sp>
      <p:sp>
        <p:nvSpPr>
          <p:cNvPr id="3" name="Content Placeholder 2"/>
          <p:cNvSpPr>
            <a:spLocks noGrp="1"/>
          </p:cNvSpPr>
          <p:nvPr>
            <p:ph idx="1"/>
          </p:nvPr>
        </p:nvSpPr>
        <p:spPr/>
        <p:txBody>
          <a:bodyPr>
            <a:normAutofit lnSpcReduction="10000"/>
          </a:bodyPr>
          <a:lstStyle/>
          <a:p>
            <a:r>
              <a:rPr lang="en-US" dirty="0" smtClean="0"/>
              <a:t>(</a:t>
            </a:r>
            <a:r>
              <a:rPr lang="en-US" dirty="0" smtClean="0">
                <a:hlinkClick r:id="rId2" tooltip="Mar. 6, 2013 news item"/>
              </a:rPr>
              <a:t>Mar. 6, 2013 news item</a:t>
            </a:r>
            <a:r>
              <a:rPr lang="en-US" dirty="0" smtClean="0"/>
              <a:t> on </a:t>
            </a:r>
            <a:r>
              <a:rPr lang="en-US" dirty="0" err="1" smtClean="0"/>
              <a:t>ScienceDaily</a:t>
            </a:r>
            <a:r>
              <a:rPr lang="en-US" dirty="0" smtClean="0"/>
              <a:t>)</a:t>
            </a:r>
          </a:p>
          <a:p>
            <a:r>
              <a:rPr lang="en-US" dirty="0" smtClean="0"/>
              <a:t>“People with spinal cord injuries show strong association of wheelchairs as part of their body, not extension of immobile limbs.</a:t>
            </a:r>
          </a:p>
          <a:p>
            <a:r>
              <a:rPr lang="en-US" dirty="0" smtClean="0"/>
              <a:t>The human brain can learn to treat relevant prosthetics as a substitute for a non-working body part, according to research published March 6 in the open access journal </a:t>
            </a:r>
            <a:r>
              <a:rPr lang="en-US" i="1" dirty="0" smtClean="0"/>
              <a:t>PLOS ONE …”</a:t>
            </a:r>
            <a:endParaRPr lang="en-US"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DIY bionics 2013</a:t>
            </a:r>
            <a:endParaRPr lang="en-US" dirty="0"/>
          </a:p>
        </p:txBody>
      </p:sp>
      <p:pic>
        <p:nvPicPr>
          <p:cNvPr id="4" name="Content Placeholder 3" descr="Bionic-man-Meyer-Walker.jpg"/>
          <p:cNvPicPr>
            <a:picLocks noGrp="1" noChangeAspect="1"/>
          </p:cNvPicPr>
          <p:nvPr>
            <p:ph idx="1"/>
          </p:nvPr>
        </p:nvPicPr>
        <p:blipFill>
          <a:blip r:embed="rId2" cstate="print"/>
          <a:stretch>
            <a:fillRect/>
          </a:stretch>
        </p:blipFill>
        <p:spPr>
          <a:xfrm>
            <a:off x="2381250" y="2548731"/>
            <a:ext cx="4381500" cy="2628900"/>
          </a:xfr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Dr. </a:t>
            </a:r>
            <a:r>
              <a:rPr lang="en-CA" dirty="0" err="1" smtClean="0"/>
              <a:t>Bertolt</a:t>
            </a:r>
            <a:r>
              <a:rPr lang="en-CA" dirty="0" smtClean="0"/>
              <a:t> Meyer</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researcher from Zurich University  &amp; lifelong user of prosthetic technology</a:t>
            </a:r>
          </a:p>
          <a:p>
            <a:r>
              <a:rPr lang="en-US" dirty="0" smtClean="0"/>
              <a:t>How to build a bionic man (BBC 4 broadcast in Feb. 2013)</a:t>
            </a:r>
          </a:p>
          <a:p>
            <a:r>
              <a:rPr lang="en-US" dirty="0" err="1" smtClean="0"/>
              <a:t>iLimb</a:t>
            </a:r>
            <a:r>
              <a:rPr lang="en-US" dirty="0" smtClean="0"/>
              <a:t> Ultra, (</a:t>
            </a:r>
            <a:r>
              <a:rPr lang="en-US" dirty="0" err="1" smtClean="0"/>
              <a:t>Bertolt</a:t>
            </a:r>
            <a:r>
              <a:rPr lang="en-US" dirty="0" smtClean="0"/>
              <a:t> is a user), is part of a new class of </a:t>
            </a:r>
            <a:r>
              <a:rPr lang="en-US" dirty="0" err="1" smtClean="0"/>
              <a:t>myoelectric</a:t>
            </a:r>
            <a:r>
              <a:rPr lang="en-US" dirty="0" smtClean="0"/>
              <a:t> prosthetics, the custom-made devices function by placing electrical sensors directly in contact with the skin. These sensors pick up the signals generated by muscular movements in the residual limb – signals that are then translated by software into natural, intuitive movement in the prosthetic limb.</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Growing into your prosthetics</a:t>
            </a:r>
            <a:endParaRPr lang="en-US" dirty="0"/>
          </a:p>
        </p:txBody>
      </p:sp>
      <p:sp>
        <p:nvSpPr>
          <p:cNvPr id="3" name="Content Placeholder 2"/>
          <p:cNvSpPr>
            <a:spLocks noGrp="1"/>
          </p:cNvSpPr>
          <p:nvPr>
            <p:ph idx="1"/>
          </p:nvPr>
        </p:nvSpPr>
        <p:spPr/>
        <p:txBody>
          <a:bodyPr>
            <a:normAutofit lnSpcReduction="10000"/>
          </a:bodyPr>
          <a:lstStyle/>
          <a:p>
            <a:r>
              <a:rPr lang="en-US" dirty="0" smtClean="0"/>
              <a:t>Medical breakthrough: known as Intraosseous Transcutaneous Amputation Prosthesis (ITAP), it uses a layer of porous and bioactive (hydroxyapatite-coated) surfaces that encourage adhesion by living tissues. This living “seal” prevents bacterial infections, thereby allowing surgeons to provide amputees with securely-attached limbs that carry weight in a natural way. (http://www.frogheart.ca/?p=3964)</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err="1" smtClean="0"/>
              <a:t>RoboLaw</a:t>
            </a:r>
            <a:r>
              <a:rPr lang="en-CA" dirty="0" smtClean="0"/>
              <a:t> (1 of 2)</a:t>
            </a:r>
            <a:endParaRPr lang="en-US" dirty="0"/>
          </a:p>
        </p:txBody>
      </p:sp>
      <p:sp>
        <p:nvSpPr>
          <p:cNvPr id="3" name="Content Placeholder 2"/>
          <p:cNvSpPr>
            <a:spLocks noGrp="1"/>
          </p:cNvSpPr>
          <p:nvPr>
            <p:ph idx="1"/>
          </p:nvPr>
        </p:nvSpPr>
        <p:spPr/>
        <p:txBody>
          <a:bodyPr>
            <a:normAutofit lnSpcReduction="10000"/>
          </a:bodyPr>
          <a:lstStyle/>
          <a:p>
            <a:r>
              <a:rPr lang="en-US" dirty="0" smtClean="0"/>
              <a:t>The Economist article, </a:t>
            </a:r>
            <a:r>
              <a:rPr lang="en-US" dirty="0" smtClean="0">
                <a:hlinkClick r:id="rId2" tooltip="You, robot?"/>
              </a:rPr>
              <a:t>You, robot</a:t>
            </a:r>
            <a:r>
              <a:rPr lang="en-US" dirty="0" smtClean="0"/>
              <a:t> (September 1st – 7th, 2012 issue re: EU’s </a:t>
            </a:r>
            <a:r>
              <a:rPr lang="en-US" dirty="0" err="1" smtClean="0">
                <a:hlinkClick r:id="rId3" tooltip="RoboLaw"/>
              </a:rPr>
              <a:t>RoboLaw</a:t>
            </a:r>
            <a:r>
              <a:rPr lang="en-US" dirty="0" smtClean="0">
                <a:hlinkClick r:id="rId3" tooltip="RoboLaw"/>
              </a:rPr>
              <a:t> Project</a:t>
            </a:r>
            <a:r>
              <a:rPr lang="en-US" dirty="0" smtClean="0"/>
              <a:t>),</a:t>
            </a:r>
          </a:p>
          <a:p>
            <a:r>
              <a:rPr lang="en-US" dirty="0" smtClean="0"/>
              <a:t>Hugh Herr, a </a:t>
            </a:r>
            <a:r>
              <a:rPr lang="en-US" dirty="0" err="1" smtClean="0"/>
              <a:t>roboticist</a:t>
            </a:r>
            <a:r>
              <a:rPr lang="en-US" dirty="0" smtClean="0"/>
              <a:t> at the Massachusetts Institute of Technology, described disabilities as conditions that persist “because of poor technology” and made the bold claim that during the 21st century disability would be largely eliminated. </a:t>
            </a:r>
          </a:p>
          <a:p>
            <a:pPr>
              <a:buNone/>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err="1" smtClean="0"/>
              <a:t>RoboLaw</a:t>
            </a:r>
            <a:r>
              <a:rPr lang="en-CA" dirty="0" smtClean="0"/>
              <a:t> (2 of 2)</a:t>
            </a:r>
            <a:endParaRPr lang="en-US" dirty="0"/>
          </a:p>
        </p:txBody>
      </p:sp>
      <p:sp>
        <p:nvSpPr>
          <p:cNvPr id="3" name="Content Placeholder 2"/>
          <p:cNvSpPr>
            <a:spLocks noGrp="1"/>
          </p:cNvSpPr>
          <p:nvPr>
            <p:ph idx="1"/>
          </p:nvPr>
        </p:nvSpPr>
        <p:spPr/>
        <p:txBody>
          <a:bodyPr>
            <a:normAutofit lnSpcReduction="10000"/>
          </a:bodyPr>
          <a:lstStyle/>
          <a:p>
            <a:r>
              <a:rPr lang="en-US" dirty="0" smtClean="0"/>
              <a:t>What gave his words added force was that half way through his speech, after ten minutes of strolling around the stage, he unexpectedly pulled up his trouser legs to reveal his bionic legs, and then danced a little jig. In future, he suggested, people might choose to replace an arthritic, painful limb with a fully functional robotic one. “Why wouldn’t you replace it?” he asked. “We’re going to see a lot of unusual situations like that.”</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6-week outline</a:t>
            </a:r>
            <a:endParaRPr lang="en-US" dirty="0"/>
          </a:p>
        </p:txBody>
      </p:sp>
      <p:sp>
        <p:nvSpPr>
          <p:cNvPr id="3" name="Content Placeholder 2"/>
          <p:cNvSpPr>
            <a:spLocks noGrp="1"/>
          </p:cNvSpPr>
          <p:nvPr>
            <p:ph idx="1"/>
          </p:nvPr>
        </p:nvSpPr>
        <p:spPr/>
        <p:txBody>
          <a:bodyPr>
            <a:normAutofit/>
          </a:bodyPr>
          <a:lstStyle/>
          <a:p>
            <a:r>
              <a:rPr lang="en-US" sz="3600" dirty="0" smtClean="0"/>
              <a:t>Week 1: Can the Blind Really See? The Future of Prosthetics</a:t>
            </a:r>
            <a:endParaRPr lang="en-CA" sz="3600" dirty="0" smtClean="0"/>
          </a:p>
          <a:p>
            <a:r>
              <a:rPr lang="en-US" sz="3600" dirty="0" smtClean="0">
                <a:hlinkClick r:id="rId2" tooltip="wiktionary:νᾶνος"/>
              </a:rPr>
              <a:t> </a:t>
            </a:r>
            <a:r>
              <a:rPr lang="en-US" sz="3600" dirty="0" smtClean="0"/>
              <a:t>Week 2: Who Owns Medical Implant Data and/or Wearable Technology Data?</a:t>
            </a:r>
          </a:p>
          <a:p>
            <a:r>
              <a:rPr lang="en-US" sz="3600" dirty="0" smtClean="0"/>
              <a:t>Week 3: X-Rays and CT Scans: Useful but Carcinogenic? + Monitoring Devices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Above human (1 of 2)</a:t>
            </a:r>
            <a:endParaRPr lang="en-US" dirty="0"/>
          </a:p>
        </p:txBody>
      </p:sp>
      <p:sp>
        <p:nvSpPr>
          <p:cNvPr id="3" name="Content Placeholder 2"/>
          <p:cNvSpPr>
            <a:spLocks noGrp="1"/>
          </p:cNvSpPr>
          <p:nvPr>
            <p:ph idx="1"/>
          </p:nvPr>
        </p:nvSpPr>
        <p:spPr/>
        <p:txBody>
          <a:bodyPr>
            <a:normAutofit/>
          </a:bodyPr>
          <a:lstStyle/>
          <a:p>
            <a:r>
              <a:rPr lang="en-US" dirty="0" smtClean="0"/>
              <a:t>Paul Hochman for Fast Company, </a:t>
            </a:r>
            <a:r>
              <a:rPr lang="en-US" i="1" dirty="0" smtClean="0"/>
              <a:t>Bionic Legs, iLimbs, and Other Super-Human Prostheses</a:t>
            </a:r>
            <a:r>
              <a:rPr lang="en-US" dirty="0" smtClean="0"/>
              <a:t> delves further into the world where people may be willing to trade a healthy limb for a prosthetic</a:t>
            </a:r>
            <a:r>
              <a:rPr lang="en-US" dirty="0" smtClean="0"/>
              <a:t>. (2010)</a:t>
            </a:r>
            <a:endParaRPr lang="en-US"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Above human (2 of 2)</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 an emblem of hurt and loss has become a paradigm of the sleek, modern, and powerful. … Michael Bailey, a 24-year-old student in Duluth, Georgia, is looking forward to the day when he can amputate the last two fingers on his left hand.</a:t>
            </a:r>
          </a:p>
          <a:p>
            <a:r>
              <a:rPr lang="en-US" dirty="0" smtClean="0"/>
              <a:t>“I don’t think I would have said this if it had never happened,” says Bailey, referring to the accident that tore off his pinkie, ring, and middle fingers. “But I told Touch Bionics I’d cut the rest of my hand off if I could make all five of my fingers robotic.”</a:t>
            </a:r>
          </a:p>
          <a:p>
            <a:pPr>
              <a:buNone/>
            </a:pP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Human enhancement</a:t>
            </a:r>
            <a:endParaRPr lang="en-US" dirty="0"/>
          </a:p>
        </p:txBody>
      </p:sp>
      <p:sp>
        <p:nvSpPr>
          <p:cNvPr id="3" name="Content Placeholder 2"/>
          <p:cNvSpPr>
            <a:spLocks noGrp="1"/>
          </p:cNvSpPr>
          <p:nvPr>
            <p:ph idx="1"/>
          </p:nvPr>
        </p:nvSpPr>
        <p:spPr/>
        <p:txBody>
          <a:bodyPr/>
          <a:lstStyle/>
          <a:p>
            <a:r>
              <a:rPr lang="en-US" i="1" dirty="0" smtClean="0"/>
              <a:t>Future of Your Body</a:t>
            </a:r>
            <a:r>
              <a:rPr lang="en-US" dirty="0" smtClean="0"/>
              <a:t> Flare magazine article (August 2009) Tracy </a:t>
            </a:r>
            <a:r>
              <a:rPr lang="en-US" dirty="0" err="1" smtClean="0"/>
              <a:t>Picha</a:t>
            </a:r>
            <a:endParaRPr lang="en-US" dirty="0" smtClean="0"/>
          </a:p>
          <a:p>
            <a:r>
              <a:rPr lang="en-CA" dirty="0" smtClean="0"/>
              <a:t>Aimee Mullins</a:t>
            </a:r>
          </a:p>
          <a:p>
            <a:r>
              <a:rPr lang="en-CA" dirty="0" smtClean="0"/>
              <a:t>Oscar </a:t>
            </a:r>
            <a:r>
              <a:rPr lang="en-CA" dirty="0" err="1" smtClean="0"/>
              <a:t>Pistorius</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Human enhancement: </a:t>
            </a:r>
            <a:r>
              <a:rPr lang="en-CA" dirty="0" smtClean="0"/>
              <a:t>Europe (1 of 2)</a:t>
            </a:r>
            <a:endParaRPr lang="en-US" dirty="0"/>
          </a:p>
        </p:txBody>
      </p:sp>
      <p:sp>
        <p:nvSpPr>
          <p:cNvPr id="3" name="Content Placeholder 2"/>
          <p:cNvSpPr>
            <a:spLocks noGrp="1"/>
          </p:cNvSpPr>
          <p:nvPr>
            <p:ph idx="1"/>
          </p:nvPr>
        </p:nvSpPr>
        <p:spPr>
          <a:xfrm>
            <a:off x="457200" y="1371600"/>
            <a:ext cx="8229600" cy="5029200"/>
          </a:xfrm>
        </p:spPr>
        <p:txBody>
          <a:bodyPr>
            <a:noAutofit/>
          </a:bodyPr>
          <a:lstStyle/>
          <a:p>
            <a:r>
              <a:rPr lang="en-CA" sz="2800" dirty="0" smtClean="0"/>
              <a:t>Human enhancement (European Parliament report): </a:t>
            </a:r>
            <a:r>
              <a:rPr lang="en-US" sz="2800" dirty="0" smtClean="0"/>
              <a:t>pharmaceutical products: </a:t>
            </a:r>
            <a:r>
              <a:rPr lang="en-US" sz="2800" dirty="0" err="1" smtClean="0"/>
              <a:t>neuroimplants</a:t>
            </a:r>
            <a:r>
              <a:rPr lang="en-US" sz="2800" dirty="0" smtClean="0"/>
              <a:t> that provide replacement sight or other artificial senses, drugs that boost brain power, human </a:t>
            </a:r>
            <a:r>
              <a:rPr lang="en-US" sz="2800" dirty="0" err="1" smtClean="0"/>
              <a:t>germline</a:t>
            </a:r>
            <a:r>
              <a:rPr lang="en-US" sz="2800" dirty="0" smtClean="0"/>
              <a:t> engineering &amp; existing reproductive technologies, nutritional supplements, new brain stimulation technologies to alleviate suffering and control mood, gene doping in sports, cosmetic surgery, growth hormones for children of short stature, anti-ageing medication, and highly sophisticated prosthetic applications that may provide specialized sensory input or mechanical output.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Human Enhancement: Europe (2 of 2)</a:t>
            </a:r>
            <a:endParaRPr lang="en-US" dirty="0"/>
          </a:p>
        </p:txBody>
      </p:sp>
      <p:sp>
        <p:nvSpPr>
          <p:cNvPr id="3" name="Content Placeholder 2"/>
          <p:cNvSpPr>
            <a:spLocks noGrp="1"/>
          </p:cNvSpPr>
          <p:nvPr>
            <p:ph idx="1"/>
          </p:nvPr>
        </p:nvSpPr>
        <p:spPr/>
        <p:txBody>
          <a:bodyPr/>
          <a:lstStyle/>
          <a:p>
            <a:r>
              <a:rPr lang="en-US" dirty="0" smtClean="0"/>
              <a:t>All these technologies signal the blurring of boundaries between restorative therapy and interventions that aim to bring about improvements extending beyond such therapy. As most of them stem from the medical realm, they can boost societal tendencies of </a:t>
            </a:r>
            <a:r>
              <a:rPr lang="en-US" dirty="0" err="1" smtClean="0"/>
              <a:t>medicalization</a:t>
            </a:r>
            <a:r>
              <a:rPr lang="en-US" dirty="0" smtClean="0"/>
              <a:t> when increasingly used to treat non-pathological conditions.</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Body hacking</a:t>
            </a:r>
            <a:endParaRPr lang="en-US" dirty="0"/>
          </a:p>
        </p:txBody>
      </p:sp>
      <p:sp>
        <p:nvSpPr>
          <p:cNvPr id="3" name="Content Placeholder 2"/>
          <p:cNvSpPr>
            <a:spLocks noGrp="1"/>
          </p:cNvSpPr>
          <p:nvPr>
            <p:ph idx="1"/>
          </p:nvPr>
        </p:nvSpPr>
        <p:spPr/>
        <p:txBody>
          <a:bodyPr>
            <a:noAutofit/>
          </a:bodyPr>
          <a:lstStyle/>
          <a:p>
            <a:r>
              <a:rPr lang="en-CA" dirty="0" smtClean="0"/>
              <a:t>Body hacking: “</a:t>
            </a:r>
            <a:r>
              <a:rPr lang="en-US" dirty="0" smtClean="0"/>
              <a:t>Technology that was the traditional purview of the medical establishment is migrating into the hands of body hackers, and the medical establishment itself is finding ways to enhance humans, not just cure disease ..” (2007, Communication Chaos Congress)</a:t>
            </a:r>
            <a:br>
              <a:rPr lang="en-US" dirty="0" smtClean="0"/>
            </a:br>
            <a:endParaRPr lang="en-CA" dirty="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Wafaa Bilal: body hacking/enhancement</a:t>
            </a:r>
            <a:endParaRPr lang="en-US" dirty="0"/>
          </a:p>
        </p:txBody>
      </p:sp>
      <p:sp>
        <p:nvSpPr>
          <p:cNvPr id="5" name="Content Placeholder 4"/>
          <p:cNvSpPr>
            <a:spLocks noGrp="1"/>
          </p:cNvSpPr>
          <p:nvPr>
            <p:ph idx="1"/>
          </p:nvPr>
        </p:nvSpPr>
        <p:spPr/>
        <p:txBody>
          <a:bodyPr>
            <a:normAutofit/>
          </a:bodyPr>
          <a:lstStyle/>
          <a:p>
            <a:r>
              <a:rPr lang="en-US" i="1" dirty="0" smtClean="0"/>
              <a:t>An artist who had a camera implanted into the back of his head </a:t>
            </a:r>
            <a:r>
              <a:rPr lang="en-US" i="1" dirty="0" smtClean="0"/>
              <a:t>as a 3</a:t>
            </a:r>
            <a:r>
              <a:rPr lang="en-US" i="1" baseline="30000" dirty="0" smtClean="0"/>
              <a:t>rd</a:t>
            </a:r>
            <a:r>
              <a:rPr lang="en-US" i="1" dirty="0" smtClean="0"/>
              <a:t> eye with photos to be taken every minute for one year.</a:t>
            </a:r>
            <a:endParaRPr lang="en-US" dirty="0" smtClean="0"/>
          </a:p>
          <a:p>
            <a:r>
              <a:rPr lang="en-US" i="1" dirty="0" smtClean="0"/>
              <a:t>Iraqi-born Wafaa Bilal had surgery last week to remove one of three posts holding the camera in place as it posed a risk of infection. (2011)</a:t>
            </a:r>
          </a:p>
          <a:p>
            <a:endParaRPr lang="en-US" dirty="0"/>
          </a:p>
        </p:txBody>
      </p:sp>
      <p:pic>
        <p:nvPicPr>
          <p:cNvPr id="6" name="Picture 5" descr="3rd eye Wafaa Bilal.jpg"/>
          <p:cNvPicPr>
            <a:picLocks noChangeAspect="1"/>
          </p:cNvPicPr>
          <p:nvPr/>
        </p:nvPicPr>
        <p:blipFill>
          <a:blip r:embed="rId2" cstate="print"/>
          <a:stretch>
            <a:fillRect/>
          </a:stretch>
        </p:blipFill>
        <p:spPr>
          <a:xfrm>
            <a:off x="3124200" y="4724400"/>
            <a:ext cx="2895600" cy="1628775"/>
          </a:xfrm>
          <a:prstGeom prst="rect">
            <a:avLst/>
          </a:prstGeom>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Prosthetics aesthetics (1 of 2)</a:t>
            </a:r>
            <a:endParaRPr lang="en-US" dirty="0"/>
          </a:p>
        </p:txBody>
      </p:sp>
      <p:sp>
        <p:nvSpPr>
          <p:cNvPr id="3" name="Content Placeholder 2"/>
          <p:cNvSpPr>
            <a:spLocks noGrp="1"/>
          </p:cNvSpPr>
          <p:nvPr>
            <p:ph idx="1"/>
          </p:nvPr>
        </p:nvSpPr>
        <p:spPr/>
        <p:txBody>
          <a:bodyPr/>
          <a:lstStyle/>
          <a:p>
            <a:r>
              <a:rPr lang="en-CA" dirty="0" err="1" smtClean="0"/>
              <a:t>Lanfranco</a:t>
            </a:r>
            <a:r>
              <a:rPr lang="en-CA" dirty="0" smtClean="0"/>
              <a:t> </a:t>
            </a:r>
            <a:r>
              <a:rPr lang="en-CA" dirty="0" err="1" smtClean="0"/>
              <a:t>Aceti</a:t>
            </a:r>
            <a:r>
              <a:rPr lang="en-CA" dirty="0" smtClean="0"/>
              <a:t> &amp; his prosthetics project</a:t>
            </a:r>
          </a:p>
          <a:p>
            <a:r>
              <a:rPr lang="en-CA" dirty="0" smtClean="0"/>
              <a:t>Aesthetics of prosthetics (Cliff </a:t>
            </a:r>
            <a:r>
              <a:rPr lang="en-CA" dirty="0" err="1" smtClean="0"/>
              <a:t>Kuang</a:t>
            </a:r>
            <a:r>
              <a:rPr lang="en-CA" dirty="0" smtClean="0"/>
              <a:t> article for Fast Company</a:t>
            </a:r>
            <a:r>
              <a:rPr lang="en-CA" dirty="0" smtClean="0"/>
              <a:t>)</a:t>
            </a:r>
          </a:p>
          <a:p>
            <a:r>
              <a:rPr lang="en-CA" dirty="0" smtClean="0"/>
              <a:t>The prosthetics project (</a:t>
            </a:r>
            <a:r>
              <a:rPr lang="en-CA" dirty="0" smtClean="0">
                <a:hlinkClick r:id="rId2"/>
              </a:rPr>
              <a:t>http://design.sva.edu/prosthetics/index.php</a:t>
            </a:r>
            <a:r>
              <a:rPr lang="en-CA" dirty="0" smtClean="0"/>
              <a:t>) at NY School of Visual Arts</a:t>
            </a:r>
            <a:endParaRPr lang="en-US" dirty="0" smtClean="0"/>
          </a:p>
          <a:p>
            <a:pPr>
              <a:buNone/>
            </a:pPr>
            <a:endParaRPr lang="en-CA" dirty="0" smtClean="0"/>
          </a:p>
          <a:p>
            <a:endParaRPr lang="en-CA" dirty="0" smtClean="0"/>
          </a:p>
          <a:p>
            <a:endParaRPr lang="en-CA" dirty="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Prosthetic aesthetics (2 of 2)</a:t>
            </a:r>
            <a:endParaRPr lang="en-US" dirty="0"/>
          </a:p>
        </p:txBody>
      </p:sp>
      <p:sp>
        <p:nvSpPr>
          <p:cNvPr id="3" name="Content Placeholder 2"/>
          <p:cNvSpPr>
            <a:spLocks noGrp="1"/>
          </p:cNvSpPr>
          <p:nvPr>
            <p:ph idx="1"/>
          </p:nvPr>
        </p:nvSpPr>
        <p:spPr/>
        <p:txBody>
          <a:bodyPr/>
          <a:lstStyle/>
          <a:p>
            <a:endParaRPr lang="en-CA" dirty="0" smtClean="0"/>
          </a:p>
          <a:p>
            <a:endParaRPr lang="en-US" dirty="0"/>
          </a:p>
        </p:txBody>
      </p:sp>
      <p:pic>
        <p:nvPicPr>
          <p:cNvPr id="4" name="Picture 3" descr="feathered_arm-150x150.jpg"/>
          <p:cNvPicPr>
            <a:picLocks noChangeAspect="1"/>
          </p:cNvPicPr>
          <p:nvPr/>
        </p:nvPicPr>
        <p:blipFill>
          <a:blip r:embed="rId2" cstate="print"/>
          <a:stretch>
            <a:fillRect/>
          </a:stretch>
        </p:blipFill>
        <p:spPr>
          <a:xfrm>
            <a:off x="3857625" y="2714625"/>
            <a:ext cx="1428750" cy="1428750"/>
          </a:xfrm>
          <a:prstGeom prst="rect">
            <a:avLst/>
          </a:prstGeom>
        </p:spPr>
      </p:pic>
      <p:pic>
        <p:nvPicPr>
          <p:cNvPr id="5" name="Picture 4" descr="feathered_arm.jpg"/>
          <p:cNvPicPr>
            <a:picLocks noChangeAspect="1"/>
          </p:cNvPicPr>
          <p:nvPr/>
        </p:nvPicPr>
        <p:blipFill>
          <a:blip r:embed="rId3" cstate="print"/>
          <a:stretch>
            <a:fillRect/>
          </a:stretch>
        </p:blipFill>
        <p:spPr>
          <a:xfrm>
            <a:off x="1714500" y="1928812"/>
            <a:ext cx="5715000" cy="3000375"/>
          </a:xfrm>
          <a:prstGeom prst="rect">
            <a:avLst/>
          </a:prstGeom>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Canadian thinker</a:t>
            </a:r>
            <a:endParaRPr lang="en-US" dirty="0"/>
          </a:p>
        </p:txBody>
      </p:sp>
      <p:sp>
        <p:nvSpPr>
          <p:cNvPr id="3" name="Content Placeholder 2"/>
          <p:cNvSpPr>
            <a:spLocks noGrp="1"/>
          </p:cNvSpPr>
          <p:nvPr>
            <p:ph idx="1"/>
          </p:nvPr>
        </p:nvSpPr>
        <p:spPr/>
        <p:txBody>
          <a:bodyPr/>
          <a:lstStyle/>
          <a:p>
            <a:r>
              <a:rPr lang="en-CA" dirty="0" err="1" smtClean="0"/>
              <a:t>Gregor</a:t>
            </a:r>
            <a:r>
              <a:rPr lang="en-CA" dirty="0" smtClean="0"/>
              <a:t> </a:t>
            </a:r>
            <a:r>
              <a:rPr lang="en-CA" dirty="0" err="1" smtClean="0"/>
              <a:t>Wolbring</a:t>
            </a:r>
            <a:r>
              <a:rPr lang="en-CA" dirty="0" smtClean="0"/>
              <a:t> (University of Calgary)</a:t>
            </a:r>
          </a:p>
          <a:p>
            <a:r>
              <a:rPr lang="en-CA" dirty="0" smtClean="0"/>
              <a:t>Founded the </a:t>
            </a:r>
            <a:r>
              <a:rPr lang="en-US" dirty="0" smtClean="0"/>
              <a:t>International Center for Bioethics, Culture and Disability</a:t>
            </a:r>
          </a:p>
          <a:p>
            <a:r>
              <a:rPr lang="en-US" dirty="0" smtClean="0">
                <a:hlinkClick r:id="rId2"/>
              </a:rPr>
              <a:t>Exploring discourse surrounding therapeutic enhancement with veterans and soldiers with injuries</a:t>
            </a:r>
            <a:endParaRPr lang="en-US" dirty="0" smtClean="0"/>
          </a:p>
          <a:p>
            <a:r>
              <a:rPr lang="en-US" dirty="0" smtClean="0"/>
              <a:t>http://ucalgary.academia.edu/GregorWolbring</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6-week outline</a:t>
            </a:r>
            <a:endParaRPr lang="en-US" dirty="0"/>
          </a:p>
        </p:txBody>
      </p:sp>
      <p:sp>
        <p:nvSpPr>
          <p:cNvPr id="3" name="Content Placeholder 2"/>
          <p:cNvSpPr>
            <a:spLocks noGrp="1"/>
          </p:cNvSpPr>
          <p:nvPr>
            <p:ph idx="1"/>
          </p:nvPr>
        </p:nvSpPr>
        <p:spPr/>
        <p:txBody>
          <a:bodyPr/>
          <a:lstStyle/>
          <a:p>
            <a:r>
              <a:rPr lang="en-US" sz="3600" dirty="0" smtClean="0"/>
              <a:t>Week 4: Peering into the Brain: Functional MRI and </a:t>
            </a:r>
            <a:r>
              <a:rPr lang="en-US" sz="3600" dirty="0" err="1" smtClean="0"/>
              <a:t>Neuroimaging</a:t>
            </a:r>
            <a:endParaRPr lang="en-US" sz="3600" dirty="0" smtClean="0"/>
          </a:p>
          <a:p>
            <a:r>
              <a:rPr lang="en-US" sz="3600" dirty="0" smtClean="0"/>
              <a:t>Week 5: Reverse Engineering the Brain and </a:t>
            </a:r>
            <a:r>
              <a:rPr lang="en-US" sz="3600" dirty="0" err="1" smtClean="0"/>
              <a:t>Neuromorphic</a:t>
            </a:r>
            <a:r>
              <a:rPr lang="en-US" sz="3600" dirty="0" smtClean="0"/>
              <a:t> Engineering</a:t>
            </a:r>
            <a:endParaRPr lang="en-CA" sz="3600" dirty="0" smtClean="0"/>
          </a:p>
          <a:p>
            <a:r>
              <a:rPr lang="en-US" sz="3600" dirty="0" smtClean="0"/>
              <a:t>Week 6: Growing Human Organs</a:t>
            </a:r>
            <a:endParaRPr lang="en-CA" sz="3600" dirty="0"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err="1" smtClean="0"/>
              <a:t>Transhumanism</a:t>
            </a:r>
            <a:r>
              <a:rPr lang="en-CA" dirty="0" smtClean="0"/>
              <a:t> and The Singularity</a:t>
            </a:r>
            <a:endParaRPr lang="en-US" dirty="0"/>
          </a:p>
        </p:txBody>
      </p:sp>
      <p:sp>
        <p:nvSpPr>
          <p:cNvPr id="3" name="Content Placeholder 2"/>
          <p:cNvSpPr>
            <a:spLocks noGrp="1"/>
          </p:cNvSpPr>
          <p:nvPr>
            <p:ph idx="1"/>
          </p:nvPr>
        </p:nvSpPr>
        <p:spPr/>
        <p:txBody>
          <a:bodyPr/>
          <a:lstStyle/>
          <a:p>
            <a:r>
              <a:rPr lang="en-CA" dirty="0" smtClean="0"/>
              <a:t>Ray </a:t>
            </a:r>
            <a:r>
              <a:rPr lang="en-CA" dirty="0" err="1" smtClean="0"/>
              <a:t>Kruzweil</a:t>
            </a:r>
            <a:r>
              <a:rPr lang="en-CA" dirty="0" smtClean="0"/>
              <a:t>/</a:t>
            </a:r>
            <a:r>
              <a:rPr lang="en-CA" dirty="0" err="1" smtClean="0"/>
              <a:t>Verner</a:t>
            </a:r>
            <a:r>
              <a:rPr lang="en-CA" dirty="0" smtClean="0"/>
              <a:t> </a:t>
            </a:r>
            <a:r>
              <a:rPr lang="en-CA" dirty="0" err="1" smtClean="0"/>
              <a:t>Vinge</a:t>
            </a:r>
            <a:endParaRPr lang="en-CA" dirty="0" smtClean="0"/>
          </a:p>
          <a:p>
            <a:r>
              <a:rPr lang="en-CA" dirty="0" smtClean="0"/>
              <a:t>Transcendence (movie)</a:t>
            </a:r>
          </a:p>
          <a:p>
            <a:r>
              <a:rPr lang="en-CA" dirty="0" smtClean="0"/>
              <a:t>Richard </a:t>
            </a:r>
            <a:r>
              <a:rPr lang="en-CA" dirty="0" smtClean="0"/>
              <a:t>Jones  (http://www.softmachines.org/wordpress/?</a:t>
            </a:r>
            <a:r>
              <a:rPr lang="en-CA" dirty="0" smtClean="0"/>
              <a:t>p=1549)</a:t>
            </a:r>
            <a:endParaRPr lang="en-CA" dirty="0" smtClean="0"/>
          </a:p>
          <a:p>
            <a:r>
              <a:rPr lang="en-CA" dirty="0" smtClean="0"/>
              <a:t>Andy </a:t>
            </a:r>
            <a:r>
              <a:rPr lang="en-CA" dirty="0" err="1" smtClean="0"/>
              <a:t>Miah</a:t>
            </a:r>
            <a:r>
              <a:rPr lang="en-CA" dirty="0" smtClean="0"/>
              <a:t> (http://</a:t>
            </a:r>
            <a:r>
              <a:rPr lang="en-CA" dirty="0" smtClean="0"/>
              <a:t>www.theguardian.com/profile/andy-miah)</a:t>
            </a:r>
            <a:endParaRPr lang="en-CA" dirty="0" smtClean="0"/>
          </a:p>
          <a:p>
            <a:pPr>
              <a:buNone/>
            </a:pP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British Tabloid Confuses Deus Ex Company For Real-World Firm</a:t>
            </a:r>
            <a:endParaRPr lang="en-US" b="1" dirty="0"/>
          </a:p>
        </p:txBody>
      </p:sp>
      <p:sp>
        <p:nvSpPr>
          <p:cNvPr id="3" name="Content Placeholder 2"/>
          <p:cNvSpPr>
            <a:spLocks noGrp="1"/>
          </p:cNvSpPr>
          <p:nvPr>
            <p:ph idx="1"/>
          </p:nvPr>
        </p:nvSpPr>
        <p:spPr/>
        <p:txBody>
          <a:bodyPr/>
          <a:lstStyle/>
          <a:p>
            <a:r>
              <a:rPr lang="en-US" dirty="0" err="1" smtClean="0"/>
              <a:t>Sarif</a:t>
            </a:r>
            <a:r>
              <a:rPr lang="en-US" dirty="0" smtClean="0"/>
              <a:t> Industries, the fictional firm at the center of Deus Ex: Human Revolution, has been cited by The Sun as one of the leading innovators in the field of cybernetic implant technology.</a:t>
            </a:r>
          </a:p>
          <a:p>
            <a:r>
              <a:rPr lang="en-US" dirty="0" smtClean="0">
                <a:hlinkClick r:id="rId2"/>
              </a:rPr>
              <a:t>http://www.escapistmagazine.com/news/view/128763-British-Tabloid-Confuses-Deus-Ex-Company-For-Real-World-Firm</a:t>
            </a:r>
            <a:r>
              <a:rPr lang="en-US" dirty="0" smtClean="0"/>
              <a:t> (Andy Chalk, Oct. 16, 2013)</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Gateway to Week 2: Data</a:t>
            </a:r>
            <a:endParaRPr lang="en-US" dirty="0"/>
          </a:p>
        </p:txBody>
      </p:sp>
      <p:sp>
        <p:nvSpPr>
          <p:cNvPr id="3" name="Content Placeholder 2"/>
          <p:cNvSpPr>
            <a:spLocks noGrp="1"/>
          </p:cNvSpPr>
          <p:nvPr>
            <p:ph idx="1"/>
          </p:nvPr>
        </p:nvSpPr>
        <p:spPr/>
        <p:txBody>
          <a:bodyPr>
            <a:normAutofit fontScale="92500"/>
          </a:bodyPr>
          <a:lstStyle/>
          <a:p>
            <a:r>
              <a:rPr lang="en-US" dirty="0" smtClean="0"/>
              <a:t>Eye implant developed at Stanford could lead to better glaucoma treatments (</a:t>
            </a:r>
            <a:r>
              <a:rPr lang="en-US" dirty="0" smtClean="0">
                <a:hlinkClick r:id="rId2"/>
              </a:rPr>
              <a:t>http://news.stanford.edu/news/2014/august/eye-implant-glaucoma-082514.html</a:t>
            </a:r>
            <a:r>
              <a:rPr lang="en-US" dirty="0" smtClean="0"/>
              <a:t>)</a:t>
            </a:r>
          </a:p>
          <a:p>
            <a:r>
              <a:rPr lang="en-US" dirty="0" smtClean="0"/>
              <a:t>Lowering internal eye pressure is currently the only way to treat glaucoma. A tiny eye implant developed by Stephen Quake's lab could pair with a </a:t>
            </a:r>
            <a:r>
              <a:rPr lang="en-US" dirty="0" err="1" smtClean="0"/>
              <a:t>smartphone</a:t>
            </a:r>
            <a:r>
              <a:rPr lang="en-US" dirty="0" smtClean="0"/>
              <a:t> to improve the way doctors measure and lower a patient's eye pressure.</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Certificate students</a:t>
            </a:r>
            <a:endParaRPr lang="en-US" dirty="0"/>
          </a:p>
        </p:txBody>
      </p:sp>
      <p:sp>
        <p:nvSpPr>
          <p:cNvPr id="3" name="Content Placeholder 2"/>
          <p:cNvSpPr>
            <a:spLocks noGrp="1"/>
          </p:cNvSpPr>
          <p:nvPr>
            <p:ph idx="1"/>
          </p:nvPr>
        </p:nvSpPr>
        <p:spPr/>
        <p:txBody>
          <a:bodyPr>
            <a:noAutofit/>
          </a:bodyPr>
          <a:lstStyle/>
          <a:p>
            <a:r>
              <a:rPr lang="en-US" sz="2400" dirty="0" smtClean="0"/>
              <a:t>For each course, you'll complete a short, typed, double-spaced essay of four to six pages (1,000–1,500 words). Rather than an overview of what the course covered, your essay should be a thoughtful and personal response to one or both of the following questions:</a:t>
            </a:r>
          </a:p>
          <a:p>
            <a:r>
              <a:rPr lang="en-US" sz="2400" dirty="0" smtClean="0"/>
              <a:t>How did this course contribute to your appreciation and knowledge of the subject?</a:t>
            </a:r>
          </a:p>
          <a:p>
            <a:r>
              <a:rPr lang="en-US" sz="2400" dirty="0" smtClean="0"/>
              <a:t>How, and in what way, did this course change your way of thinking? </a:t>
            </a:r>
          </a:p>
          <a:p>
            <a:r>
              <a:rPr lang="en-US" sz="2400" dirty="0" smtClean="0"/>
              <a:t>(http://www.sfu.ca/continuing-studies/programs/seniors-certificate-liberal-arts/program-structure.html)</a:t>
            </a:r>
          </a:p>
          <a:p>
            <a:endParaRPr 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Machine/flesh (1 of 2 [eyes])</a:t>
            </a:r>
            <a:endParaRPr lang="en-US" dirty="0"/>
          </a:p>
        </p:txBody>
      </p:sp>
      <p:sp>
        <p:nvSpPr>
          <p:cNvPr id="3" name="Content Placeholder 2"/>
          <p:cNvSpPr>
            <a:spLocks noGrp="1"/>
          </p:cNvSpPr>
          <p:nvPr>
            <p:ph idx="1"/>
          </p:nvPr>
        </p:nvSpPr>
        <p:spPr/>
        <p:txBody>
          <a:bodyPr>
            <a:normAutofit/>
          </a:bodyPr>
          <a:lstStyle/>
          <a:p>
            <a:r>
              <a:rPr lang="en-US" dirty="0" smtClean="0"/>
              <a:t>Deus Ex: Human Revolution, a role-playing shooter  (game) extrapolates MicroTransponder, prosthetics, robotics, and other current augmentation technology into a vision of how technologically enhanced people might gain superhuman abilities and at what cost. (EIDOS – Montreal-based company</a:t>
            </a:r>
            <a:r>
              <a:rPr lang="en-US" dirty="0" smtClean="0"/>
              <a:t>)</a:t>
            </a:r>
            <a:endParaRPr lang="en-CA"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Machine/flesh (2 of 2 [eyes])</a:t>
            </a:r>
            <a:endParaRPr lang="en-US" dirty="0"/>
          </a:p>
        </p:txBody>
      </p:sp>
      <p:sp>
        <p:nvSpPr>
          <p:cNvPr id="3" name="Content Placeholder 2"/>
          <p:cNvSpPr>
            <a:spLocks noGrp="1"/>
          </p:cNvSpPr>
          <p:nvPr>
            <p:ph idx="1"/>
          </p:nvPr>
        </p:nvSpPr>
        <p:spPr/>
        <p:txBody>
          <a:bodyPr/>
          <a:lstStyle/>
          <a:p>
            <a:r>
              <a:rPr lang="en-CA" dirty="0" err="1" smtClean="0"/>
              <a:t>EyeBorg</a:t>
            </a:r>
            <a:r>
              <a:rPr lang="en-CA" dirty="0" smtClean="0"/>
              <a:t>; </a:t>
            </a:r>
            <a:r>
              <a:rPr lang="en-US" dirty="0" smtClean="0"/>
              <a:t>A one eyed film maker (Canadian Rob Spence) and an unemployed engineer, have embedded a video camera and a transmitter in a prosthetic eye. That eye </a:t>
            </a:r>
            <a:r>
              <a:rPr lang="en-US" dirty="0" smtClean="0"/>
              <a:t>went into </a:t>
            </a:r>
            <a:r>
              <a:rPr lang="en-US" dirty="0" smtClean="0"/>
              <a:t>Rob’s eye socket, and </a:t>
            </a:r>
            <a:r>
              <a:rPr lang="en-US" dirty="0" smtClean="0"/>
              <a:t>recorded </a:t>
            </a:r>
            <a:r>
              <a:rPr lang="en-US" dirty="0" smtClean="0"/>
              <a:t>the world from a perspective that’s never been seen before.</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EyeBorg; the camera/eye</a:t>
            </a:r>
            <a:endParaRPr lang="en-US" dirty="0"/>
          </a:p>
        </p:txBody>
      </p:sp>
      <p:pic>
        <p:nvPicPr>
          <p:cNvPr id="4" name="Content Placeholder 3" descr="Eyeborg.jpg"/>
          <p:cNvPicPr>
            <a:picLocks noGrp="1" noChangeAspect="1"/>
          </p:cNvPicPr>
          <p:nvPr>
            <p:ph idx="1"/>
          </p:nvPr>
        </p:nvPicPr>
        <p:blipFill>
          <a:blip r:embed="rId2" cstate="print"/>
          <a:stretch>
            <a:fillRect/>
          </a:stretch>
        </p:blipFill>
        <p:spPr>
          <a:xfrm>
            <a:off x="1714500" y="1962944"/>
            <a:ext cx="5715000" cy="3800475"/>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err="1" smtClean="0"/>
              <a:t>Eyeborg</a:t>
            </a:r>
            <a:r>
              <a:rPr lang="en-CA" dirty="0" smtClean="0"/>
              <a:t> video</a:t>
            </a:r>
            <a:endParaRPr lang="en-US" dirty="0"/>
          </a:p>
        </p:txBody>
      </p:sp>
      <p:sp>
        <p:nvSpPr>
          <p:cNvPr id="3" name="Content Placeholder 2"/>
          <p:cNvSpPr>
            <a:spLocks noGrp="1"/>
          </p:cNvSpPr>
          <p:nvPr>
            <p:ph idx="1"/>
          </p:nvPr>
        </p:nvSpPr>
        <p:spPr/>
        <p:txBody>
          <a:bodyPr>
            <a:normAutofit/>
          </a:bodyPr>
          <a:lstStyle/>
          <a:p>
            <a:r>
              <a:rPr lang="en-US" dirty="0" smtClean="0"/>
              <a:t>&lt;</a:t>
            </a:r>
            <a:r>
              <a:rPr lang="en-US" dirty="0" err="1" smtClean="0"/>
              <a:t>iframe</a:t>
            </a:r>
            <a:r>
              <a:rPr lang="en-US" dirty="0" smtClean="0"/>
              <a:t> width="560" height="315" </a:t>
            </a:r>
            <a:r>
              <a:rPr lang="en-US" dirty="0" err="1" smtClean="0"/>
              <a:t>src</a:t>
            </a:r>
            <a:r>
              <a:rPr lang="en-US" dirty="0" smtClean="0"/>
              <a:t>="//www.youtube.com/embed/TW78wbN-WuU?rel=0" </a:t>
            </a:r>
            <a:r>
              <a:rPr lang="en-US" dirty="0" err="1" smtClean="0"/>
              <a:t>frameborder</a:t>
            </a:r>
            <a:r>
              <a:rPr lang="en-US" dirty="0" smtClean="0"/>
              <a:t>="0" </a:t>
            </a:r>
            <a:r>
              <a:rPr lang="en-US" dirty="0" err="1" smtClean="0"/>
              <a:t>allowfullscreen</a:t>
            </a:r>
            <a:r>
              <a:rPr lang="en-US" dirty="0" smtClean="0"/>
              <a:t>&gt;&lt;/</a:t>
            </a:r>
            <a:r>
              <a:rPr lang="en-US" dirty="0" err="1" smtClean="0"/>
              <a:t>iframe</a:t>
            </a:r>
            <a:r>
              <a:rPr lang="en-US" dirty="0" smtClean="0"/>
              <a:t>&gt;</a:t>
            </a:r>
          </a:p>
          <a:p>
            <a:r>
              <a:rPr lang="en-US" dirty="0" smtClean="0">
                <a:hlinkClick r:id="rId2"/>
              </a:rPr>
              <a:t>http://eyeborgproject.com/</a:t>
            </a:r>
            <a:endParaRPr lang="en-US" dirty="0" smtClean="0"/>
          </a:p>
          <a:p>
            <a:r>
              <a:rPr lang="en-US" dirty="0" smtClean="0">
                <a:hlinkClick r:id="rId3"/>
              </a:rPr>
              <a:t>https://www.youtube.com/watch?v=TW78wbN-WuU#t=108</a:t>
            </a:r>
            <a:endParaRPr lang="en-US"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Artificial retina </a:t>
            </a:r>
            <a:r>
              <a:rPr lang="en-CA" dirty="0" smtClean="0"/>
              <a:t>projects (1 of 2)</a:t>
            </a:r>
            <a:endParaRPr lang="en-US" dirty="0"/>
          </a:p>
        </p:txBody>
      </p:sp>
      <p:sp>
        <p:nvSpPr>
          <p:cNvPr id="3" name="Content Placeholder 2"/>
          <p:cNvSpPr>
            <a:spLocks noGrp="1"/>
          </p:cNvSpPr>
          <p:nvPr>
            <p:ph idx="1"/>
          </p:nvPr>
        </p:nvSpPr>
        <p:spPr/>
        <p:txBody>
          <a:bodyPr>
            <a:normAutofit fontScale="92500"/>
          </a:bodyPr>
          <a:lstStyle/>
          <a:p>
            <a:r>
              <a:rPr lang="en-CA" sz="3400" dirty="0" smtClean="0"/>
              <a:t>We can rebuild you (</a:t>
            </a:r>
            <a:r>
              <a:rPr lang="en-CA" sz="3400" dirty="0" smtClean="0">
                <a:hlinkClick r:id="rId2"/>
              </a:rPr>
              <a:t>http://cordis.europa.eu/fet-house/themes/theme/2</a:t>
            </a:r>
            <a:r>
              <a:rPr lang="en-CA" sz="3400" dirty="0" smtClean="0"/>
              <a:t> ... features </a:t>
            </a:r>
            <a:r>
              <a:rPr lang="en-CA" sz="3400" dirty="0" err="1" smtClean="0"/>
              <a:t>Grégoire</a:t>
            </a:r>
            <a:r>
              <a:rPr lang="en-CA" sz="3400" dirty="0" smtClean="0"/>
              <a:t> </a:t>
            </a:r>
            <a:r>
              <a:rPr lang="en-CA" sz="3400" dirty="0" err="1" smtClean="0"/>
              <a:t>Cosendai</a:t>
            </a:r>
            <a:r>
              <a:rPr lang="en-CA" sz="3400" dirty="0" smtClean="0"/>
              <a:t> in Nov. 2010 </a:t>
            </a:r>
            <a:r>
              <a:rPr lang="en-CA" sz="3400" dirty="0" err="1" smtClean="0"/>
              <a:t>TEDxVienna</a:t>
            </a:r>
            <a:r>
              <a:rPr lang="en-CA" sz="3400" dirty="0" smtClean="0"/>
              <a:t>)</a:t>
            </a:r>
            <a:endParaRPr lang="en-US" sz="3400" dirty="0" smtClean="0"/>
          </a:p>
          <a:p>
            <a:r>
              <a:rPr lang="en-CA" sz="3400" dirty="0" smtClean="0"/>
              <a:t>Israeli start-up: </a:t>
            </a:r>
            <a:r>
              <a:rPr lang="en-CA" sz="3400" dirty="0" err="1" smtClean="0"/>
              <a:t>Nano</a:t>
            </a:r>
            <a:r>
              <a:rPr lang="en-CA" sz="3400" dirty="0" smtClean="0"/>
              <a:t> Retina (</a:t>
            </a:r>
            <a:r>
              <a:rPr lang="en-CA" sz="3400" dirty="0" smtClean="0">
                <a:hlinkClick r:id="rId3"/>
              </a:rPr>
              <a:t>http://www.nano-retina.com/</a:t>
            </a:r>
            <a:r>
              <a:rPr lang="en-CA" sz="3400" dirty="0" smtClean="0"/>
              <a:t>) “</a:t>
            </a:r>
            <a:r>
              <a:rPr lang="en-US" sz="3400" dirty="0" err="1" smtClean="0"/>
              <a:t>Nano</a:t>
            </a:r>
            <a:r>
              <a:rPr lang="en-US" sz="3400" dirty="0" smtClean="0"/>
              <a:t> Retina, Inc. is developing an ultra small, easy to implant, artificial retina designed to restore sight.” (2011)</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1191</TotalTime>
  <Words>1730</Words>
  <Application>Microsoft Office PowerPoint</Application>
  <PresentationFormat>On-screen Show (4:3)</PresentationFormat>
  <Paragraphs>99</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Bioelectronics, Medical Imaging and Our Bodies dourse overview </vt:lpstr>
      <vt:lpstr>6-week outline</vt:lpstr>
      <vt:lpstr>6-week outline</vt:lpstr>
      <vt:lpstr>Certificate students</vt:lpstr>
      <vt:lpstr>Machine/flesh (1 of 2 [eyes])</vt:lpstr>
      <vt:lpstr>Machine/flesh (2 of 2 [eyes])</vt:lpstr>
      <vt:lpstr>EyeBorg; the camera/eye</vt:lpstr>
      <vt:lpstr>Eyeborg video</vt:lpstr>
      <vt:lpstr>Artificial retina projects (1 of 2)</vt:lpstr>
      <vt:lpstr>Artificial retina projects (2 of 2)</vt:lpstr>
      <vt:lpstr>Artificial retina: Physicists develop an interface to the optical nerve </vt:lpstr>
      <vt:lpstr>Tracheas &amp; other parts</vt:lpstr>
      <vt:lpstr>Alfred North Whitehead</vt:lpstr>
      <vt:lpstr>Machine/flesh [equipment]</vt:lpstr>
      <vt:lpstr>DIY bionics 2013</vt:lpstr>
      <vt:lpstr>Dr. Bertolt Meyer</vt:lpstr>
      <vt:lpstr>Growing into your prosthetics</vt:lpstr>
      <vt:lpstr>RoboLaw (1 of 2)</vt:lpstr>
      <vt:lpstr>RoboLaw (2 of 2)</vt:lpstr>
      <vt:lpstr>Above human (1 of 2)</vt:lpstr>
      <vt:lpstr>Above human (2 of 2)</vt:lpstr>
      <vt:lpstr>Human enhancement</vt:lpstr>
      <vt:lpstr>Human enhancement: Europe (1 of 2)</vt:lpstr>
      <vt:lpstr>Human Enhancement: Europe (2 of 2)</vt:lpstr>
      <vt:lpstr>Body hacking</vt:lpstr>
      <vt:lpstr>Wafaa Bilal: body hacking/enhancement</vt:lpstr>
      <vt:lpstr>Prosthetics aesthetics (1 of 2)</vt:lpstr>
      <vt:lpstr>Prosthetic aesthetics (2 of 2)</vt:lpstr>
      <vt:lpstr>Canadian thinker</vt:lpstr>
      <vt:lpstr>Transhumanism and The Singularity</vt:lpstr>
      <vt:lpstr>British Tabloid Confuses Deus Ex Company For Real-World Firm</vt:lpstr>
      <vt:lpstr>Gateway to Week 2: Data</vt:lpstr>
    </vt:vector>
  </TitlesOfParts>
  <Company>Frog Heart Communications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Maryse de la Giroday</dc:creator>
  <cp:lastModifiedBy>Maryse de la Giroday</cp:lastModifiedBy>
  <cp:revision>104</cp:revision>
  <dcterms:created xsi:type="dcterms:W3CDTF">2011-09-09T19:54:10Z</dcterms:created>
  <dcterms:modified xsi:type="dcterms:W3CDTF">2014-09-08T22:24:46Z</dcterms:modified>
</cp:coreProperties>
</file>