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7" r:id="rId3"/>
    <p:sldId id="308" r:id="rId4"/>
    <p:sldId id="368" r:id="rId5"/>
    <p:sldId id="372" r:id="rId6"/>
    <p:sldId id="328" r:id="rId7"/>
    <p:sldId id="371" r:id="rId8"/>
    <p:sldId id="373" r:id="rId9"/>
    <p:sldId id="369" r:id="rId10"/>
    <p:sldId id="374" r:id="rId11"/>
    <p:sldId id="375" r:id="rId12"/>
    <p:sldId id="329" r:id="rId13"/>
    <p:sldId id="274" r:id="rId14"/>
    <p:sldId id="307" r:id="rId15"/>
    <p:sldId id="309" r:id="rId16"/>
    <p:sldId id="310" r:id="rId17"/>
    <p:sldId id="376" r:id="rId18"/>
    <p:sldId id="311" r:id="rId19"/>
    <p:sldId id="330" r:id="rId20"/>
    <p:sldId id="331" r:id="rId21"/>
    <p:sldId id="306" r:id="rId22"/>
    <p:sldId id="283" r:id="rId23"/>
    <p:sldId id="285" r:id="rId24"/>
    <p:sldId id="313" r:id="rId25"/>
    <p:sldId id="314" r:id="rId26"/>
    <p:sldId id="315" r:id="rId27"/>
    <p:sldId id="316" r:id="rId28"/>
    <p:sldId id="317" r:id="rId29"/>
    <p:sldId id="318" r:id="rId30"/>
    <p:sldId id="377" r:id="rId31"/>
    <p:sldId id="379" r:id="rId32"/>
    <p:sldId id="378" r:id="rId33"/>
    <p:sldId id="380" r:id="rId34"/>
    <p:sldId id="319" r:id="rId35"/>
    <p:sldId id="320" r:id="rId36"/>
    <p:sldId id="381" r:id="rId37"/>
    <p:sldId id="410" r:id="rId38"/>
    <p:sldId id="412" r:id="rId39"/>
    <p:sldId id="411" r:id="rId40"/>
    <p:sldId id="398" r:id="rId41"/>
    <p:sldId id="408" r:id="rId42"/>
    <p:sldId id="332" r:id="rId43"/>
    <p:sldId id="322" r:id="rId44"/>
    <p:sldId id="382" r:id="rId45"/>
    <p:sldId id="383" r:id="rId46"/>
    <p:sldId id="384" r:id="rId47"/>
    <p:sldId id="385" r:id="rId48"/>
    <p:sldId id="386" r:id="rId49"/>
    <p:sldId id="387" r:id="rId50"/>
    <p:sldId id="324" r:id="rId51"/>
    <p:sldId id="409" r:id="rId52"/>
    <p:sldId id="325" r:id="rId53"/>
    <p:sldId id="326" r:id="rId54"/>
    <p:sldId id="327" r:id="rId55"/>
    <p:sldId id="389" r:id="rId56"/>
    <p:sldId id="390" r:id="rId57"/>
    <p:sldId id="391" r:id="rId58"/>
    <p:sldId id="392" r:id="rId59"/>
    <p:sldId id="393" r:id="rId60"/>
    <p:sldId id="395" r:id="rId61"/>
    <p:sldId id="396" r:id="rId62"/>
    <p:sldId id="397" r:id="rId63"/>
    <p:sldId id="413" r:id="rId64"/>
    <p:sldId id="394" r:id="rId65"/>
    <p:sldId id="414" r:id="rId66"/>
    <p:sldId id="399" r:id="rId67"/>
    <p:sldId id="400" r:id="rId68"/>
    <p:sldId id="401" r:id="rId69"/>
    <p:sldId id="402" r:id="rId70"/>
    <p:sldId id="403" r:id="rId71"/>
    <p:sldId id="405" r:id="rId72"/>
    <p:sldId id="407" r:id="rId73"/>
    <p:sldId id="415" r:id="rId74"/>
    <p:sldId id="416" r:id="rId75"/>
    <p:sldId id="417" r:id="rId76"/>
    <p:sldId id="418" r:id="rId77"/>
    <p:sldId id="419" r:id="rId78"/>
    <p:sldId id="420" r:id="rId79"/>
    <p:sldId id="421" r:id="rId80"/>
    <p:sldId id="422" r:id="rId81"/>
    <p:sldId id="404" r:id="rId82"/>
    <p:sldId id="423" r:id="rId83"/>
    <p:sldId id="426" r:id="rId84"/>
    <p:sldId id="425" r:id="rId85"/>
    <p:sldId id="427" r:id="rId86"/>
    <p:sldId id="428" r:id="rId87"/>
    <p:sldId id="424"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9/22/2014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2D9B2-0BBA-4CF8-86F3-E2118AE629F4}" type="datetimeFigureOut">
              <a:rPr lang="en-US" smtClean="0"/>
              <a:pPr/>
              <a:t>9/22/2014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504F1-D35A-4A63-A86D-521F57600D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tqGmqRrxajQ"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radiologyinfo.org/en/safety/?pg=sfty_xra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radiologyinfo.org/en/safety/?pg=sfty_xray"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electronics.howstuffworks.com/gadgets/high-tech-gadgets/backscatter-x-ray.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pectrum.ieee.org/energy/nuclear/24-hours-at-fukushima/0"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ience.hq.nasa.gov/kids/imagers/ems/xrays.html"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nanotech-now.com/news.cgi?story_id=50001"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ience.hq.nasa.gov/kids/imagers/ems/xrays.html"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medicalimagingtalk.com/4360/lung-cancer-screening-debate-continues-to-draw-breath/"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352800"/>
          </a:xfrm>
        </p:spPr>
        <p:txBody>
          <a:bodyPr/>
          <a:lstStyle/>
          <a:p>
            <a:r>
              <a:rPr lang="en-US" sz="3600" dirty="0" smtClean="0"/>
              <a:t>Bioelectronics, Medical Imaging and Our Bodies</a:t>
            </a:r>
            <a:br>
              <a:rPr lang="en-US" sz="3600" dirty="0" smtClean="0"/>
            </a:br>
            <a:r>
              <a:rPr lang="en-US" sz="3600" dirty="0" smtClean="0"/>
              <a:t>Week 3: X-Rays and CT Scans: Useful but Carcinogenic? + Monitoring Devices</a:t>
            </a:r>
            <a:r>
              <a:rPr lang="en-CA" dirty="0" smtClean="0"/>
              <a:t/>
            </a:r>
            <a:br>
              <a:rPr lang="en-CA" dirty="0" smtClean="0"/>
            </a:br>
            <a:endParaRPr lang="en-US" dirty="0"/>
          </a:p>
        </p:txBody>
      </p:sp>
      <p:sp>
        <p:nvSpPr>
          <p:cNvPr id="3" name="Subtitle 2"/>
          <p:cNvSpPr>
            <a:spLocks noGrp="1"/>
          </p:cNvSpPr>
          <p:nvPr>
            <p:ph type="subTitle" idx="1"/>
          </p:nvPr>
        </p:nvSpPr>
        <p:spPr>
          <a:xfrm>
            <a:off x="1371600" y="4267200"/>
            <a:ext cx="6400800" cy="1752600"/>
          </a:xfrm>
        </p:spPr>
        <p:txBody>
          <a:bodyPr>
            <a:normAutofit fontScale="92500"/>
          </a:bodyPr>
          <a:lstStyle/>
          <a:p>
            <a:r>
              <a:rPr lang="en-CA" dirty="0" err="1" smtClean="0"/>
              <a:t>Maryse</a:t>
            </a:r>
            <a:r>
              <a:rPr lang="en-CA" dirty="0" smtClean="0"/>
              <a:t> de la Giroday</a:t>
            </a:r>
          </a:p>
          <a:p>
            <a:r>
              <a:rPr lang="en-CA" dirty="0" smtClean="0"/>
              <a:t>6-week course</a:t>
            </a:r>
          </a:p>
          <a:p>
            <a:r>
              <a:rPr lang="en-CA" dirty="0" smtClean="0"/>
              <a:t>SFU Liberal Arts &amp; Adults 55+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Tooth X-Ray</a:t>
            </a:r>
            <a:endParaRPr lang="en-US" dirty="0"/>
          </a:p>
        </p:txBody>
      </p:sp>
      <p:pic>
        <p:nvPicPr>
          <p:cNvPr id="4" name="Content Placeholder 3" descr="X-Ray_Tooth.jpg"/>
          <p:cNvPicPr>
            <a:picLocks noGrp="1" noChangeAspect="1"/>
          </p:cNvPicPr>
          <p:nvPr>
            <p:ph idx="1"/>
          </p:nvPr>
        </p:nvPicPr>
        <p:blipFill>
          <a:blip r:embed="rId2" cstate="print"/>
          <a:stretch>
            <a:fillRect/>
          </a:stretch>
        </p:blipFill>
        <p:spPr>
          <a:xfrm>
            <a:off x="2971800" y="2656681"/>
            <a:ext cx="3200400" cy="2413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X-Rays are useful?</a:t>
            </a:r>
            <a:endParaRPr lang="en-US" dirty="0"/>
          </a:p>
        </p:txBody>
      </p:sp>
      <p:sp>
        <p:nvSpPr>
          <p:cNvPr id="3" name="Content Placeholder 2"/>
          <p:cNvSpPr>
            <a:spLocks noGrp="1"/>
          </p:cNvSpPr>
          <p:nvPr>
            <p:ph idx="1"/>
          </p:nvPr>
        </p:nvSpPr>
        <p:spPr/>
        <p:txBody>
          <a:bodyPr/>
          <a:lstStyle/>
          <a:p>
            <a:r>
              <a:rPr lang="en-US" dirty="0" smtClean="0"/>
              <a:t>Because your bones and teeth are dense and absorb more X-rays then your skin does, silhouettes of your bones or teeth are left on the X-ray film while your skin appears transparent. Metal absorbs even more X-rays as per the filling in the image of the tooth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X-Rays and CT (computed tomography)</a:t>
            </a:r>
            <a:endParaRPr lang="en-US" dirty="0"/>
          </a:p>
        </p:txBody>
      </p:sp>
      <p:sp>
        <p:nvSpPr>
          <p:cNvPr id="3" name="Content Placeholder 2"/>
          <p:cNvSpPr>
            <a:spLocks noGrp="1"/>
          </p:cNvSpPr>
          <p:nvPr>
            <p:ph idx="1"/>
          </p:nvPr>
        </p:nvSpPr>
        <p:spPr/>
        <p:txBody>
          <a:bodyPr>
            <a:normAutofit/>
          </a:bodyPr>
          <a:lstStyle/>
          <a:p>
            <a:r>
              <a:rPr lang="en-CA" dirty="0" smtClean="0"/>
              <a:t>It’s all radiation: </a:t>
            </a:r>
          </a:p>
          <a:p>
            <a:pPr lvl="1"/>
            <a:r>
              <a:rPr lang="en-CA" dirty="0" smtClean="0"/>
              <a:t>CT’s (computed tomography)</a:t>
            </a:r>
          </a:p>
          <a:p>
            <a:pPr lvl="1"/>
            <a:r>
              <a:rPr lang="en-CA" dirty="0" smtClean="0"/>
              <a:t>X-Rays, </a:t>
            </a:r>
          </a:p>
          <a:p>
            <a:pPr lvl="1"/>
            <a:r>
              <a:rPr lang="en-CA" dirty="0" smtClean="0"/>
              <a:t>Ultrasound (</a:t>
            </a:r>
            <a:r>
              <a:rPr lang="en-CA" dirty="0" err="1" smtClean="0"/>
              <a:t>nonionizing</a:t>
            </a:r>
            <a:r>
              <a:rPr lang="en-CA" dirty="0" smtClean="0"/>
              <a:t> radiation), </a:t>
            </a:r>
          </a:p>
          <a:p>
            <a:pPr lvl="1"/>
            <a:r>
              <a:rPr lang="en-CA" dirty="0" smtClean="0"/>
              <a:t>MRI’s (magnetic resonance imaging; </a:t>
            </a:r>
            <a:r>
              <a:rPr lang="en-CA" dirty="0" err="1" smtClean="0"/>
              <a:t>nonionizing</a:t>
            </a:r>
            <a:r>
              <a:rPr lang="en-CA" dirty="0" smtClean="0"/>
              <a:t> radiation)</a:t>
            </a:r>
          </a:p>
          <a:p>
            <a:pPr lvl="1"/>
            <a:r>
              <a:rPr lang="en-CA" dirty="0" smtClean="0"/>
              <a:t>PET’s (positron emission tomography)</a:t>
            </a:r>
          </a:p>
          <a:p>
            <a:endParaRPr lang="en-C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Ionizing and </a:t>
            </a:r>
            <a:r>
              <a:rPr lang="en-CA" dirty="0" err="1" smtClean="0"/>
              <a:t>nonionizing</a:t>
            </a:r>
            <a:r>
              <a:rPr lang="en-CA" dirty="0" smtClean="0"/>
              <a:t> radiation</a:t>
            </a:r>
            <a:endParaRPr lang="en-US" dirty="0"/>
          </a:p>
        </p:txBody>
      </p:sp>
      <p:sp>
        <p:nvSpPr>
          <p:cNvPr id="3" name="Content Placeholder 2"/>
          <p:cNvSpPr>
            <a:spLocks noGrp="1"/>
          </p:cNvSpPr>
          <p:nvPr>
            <p:ph idx="1"/>
          </p:nvPr>
        </p:nvSpPr>
        <p:spPr/>
        <p:txBody>
          <a:bodyPr>
            <a:normAutofit/>
          </a:bodyPr>
          <a:lstStyle/>
          <a:p>
            <a:endParaRPr lang="en-CA" sz="3600" dirty="0" smtClean="0"/>
          </a:p>
          <a:p>
            <a:endParaRPr lang="en-CA" sz="3600" dirty="0" smtClean="0"/>
          </a:p>
          <a:p>
            <a:endParaRPr lang="en-US" sz="3600" dirty="0" smtClean="0"/>
          </a:p>
        </p:txBody>
      </p:sp>
      <p:pic>
        <p:nvPicPr>
          <p:cNvPr id="4" name="Picture 3" descr="EM-spectrum.png"/>
          <p:cNvPicPr>
            <a:picLocks noChangeAspect="1"/>
          </p:cNvPicPr>
          <p:nvPr/>
        </p:nvPicPr>
        <p:blipFill>
          <a:blip r:embed="rId2" cstate="print"/>
          <a:stretch>
            <a:fillRect/>
          </a:stretch>
        </p:blipFill>
        <p:spPr>
          <a:xfrm>
            <a:off x="2705100" y="2138362"/>
            <a:ext cx="3733800" cy="25812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Definitions (1 of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Non-ionizing (or non-</a:t>
            </a:r>
            <a:r>
              <a:rPr lang="en-US" dirty="0" err="1" smtClean="0"/>
              <a:t>ionising</a:t>
            </a:r>
            <a:r>
              <a:rPr lang="en-US" dirty="0" smtClean="0"/>
              <a:t>) radiation refers to any type of electromagnetic radiation that does not carry enough energy per quantum to ionize atoms or molecules—that is, to completely remove an electron from an atom or molecule.[1] Instead of producing charged ions when passing through matter, the electromagnetic radiation has sufficient energy only for excitation, the movement of an electron to a higher energy state. (Wikipedia)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Definitions (2 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Ionizing (or </a:t>
            </a:r>
            <a:r>
              <a:rPr lang="en-US" dirty="0" err="1" smtClean="0"/>
              <a:t>ionising</a:t>
            </a:r>
            <a:r>
              <a:rPr lang="en-US" dirty="0" smtClean="0"/>
              <a:t>) radiation is radiation that carries enough energy to liberate electrons from atoms or molecules, thereby ionizing them. Ionizing radiation comprises subatomic particles, ions or atoms moving at relativistic speeds, and electromagnetic waves on the short wavelength end of the electromagnetic spectrum.  … The boundary [between ionizing and </a:t>
            </a:r>
            <a:r>
              <a:rPr lang="en-US" dirty="0" err="1" smtClean="0"/>
              <a:t>nonionizing</a:t>
            </a:r>
            <a:r>
              <a:rPr lang="en-US" dirty="0" smtClean="0"/>
              <a:t> radiation] is not sharply defined, since different molecules and atoms ionize at different energies. (Wikipedia)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Defining radiation &amp; X-Rays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(physics) the emission of energy as electromagnetic waves or as moving subatomic particles, especially high-energy particles that cause ionization (Google)</a:t>
            </a:r>
          </a:p>
          <a:p>
            <a:r>
              <a:rPr lang="en-US" dirty="0" smtClean="0"/>
              <a:t>Radiant energy from waves or subatomic particles. (radiologyinfo.org)</a:t>
            </a:r>
          </a:p>
          <a:p>
            <a:r>
              <a:rPr lang="en-US" dirty="0" smtClean="0"/>
              <a:t>X-rays are forms of radiant energy, like light or radio waves. Unlike light, x-rays can penetrate the body, which allows a radiologist to produce pictures of internal structures. The radiologist can view these on photographic film or on a TV or computer monitor. (also radiologyinfo.org)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Radiation is everywhere</a:t>
            </a:r>
            <a:endParaRPr lang="en-US" dirty="0"/>
          </a:p>
        </p:txBody>
      </p:sp>
      <p:sp>
        <p:nvSpPr>
          <p:cNvPr id="3" name="Content Placeholder 2"/>
          <p:cNvSpPr>
            <a:spLocks noGrp="1"/>
          </p:cNvSpPr>
          <p:nvPr>
            <p:ph idx="1"/>
          </p:nvPr>
        </p:nvSpPr>
        <p:spPr/>
        <p:txBody>
          <a:bodyPr>
            <a:normAutofit/>
          </a:bodyPr>
          <a:lstStyle/>
          <a:p>
            <a:r>
              <a:rPr lang="en-CA" dirty="0" smtClean="0"/>
              <a:t>You can get radiation from:</a:t>
            </a:r>
          </a:p>
          <a:p>
            <a:pPr lvl="1"/>
            <a:r>
              <a:rPr lang="en-CA" dirty="0" smtClean="0"/>
              <a:t>rocks</a:t>
            </a:r>
          </a:p>
          <a:p>
            <a:pPr lvl="1"/>
            <a:r>
              <a:rPr lang="en-CA" dirty="0" smtClean="0"/>
              <a:t>other people</a:t>
            </a:r>
          </a:p>
          <a:p>
            <a:pPr lvl="1"/>
            <a:r>
              <a:rPr lang="en-CA" dirty="0" smtClean="0"/>
              <a:t>Radon gas</a:t>
            </a:r>
          </a:p>
          <a:p>
            <a:pPr lvl="1"/>
            <a:r>
              <a:rPr lang="en-CA" dirty="0" smtClean="0"/>
              <a:t>uranium mines</a:t>
            </a:r>
          </a:p>
          <a:p>
            <a:r>
              <a:rPr lang="en-CA" dirty="0" smtClean="0"/>
              <a:t>Radiation also from some comets, black holes, neutron stars, the sun, and more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Computed Tomography: CTs</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Extended set of X-Rays</a:t>
            </a:r>
          </a:p>
          <a:p>
            <a:r>
              <a:rPr lang="en-US" dirty="0" smtClean="0"/>
              <a:t>CT scanner looks like a big, square doughnut</a:t>
            </a:r>
          </a:p>
          <a:p>
            <a:r>
              <a:rPr lang="en-CA" dirty="0" smtClean="0"/>
              <a:t>The patient is placed on a slab/moving tabletop</a:t>
            </a:r>
            <a:endParaRPr lang="en-US" dirty="0" smtClean="0"/>
          </a:p>
          <a:p>
            <a:r>
              <a:rPr lang="en-US" dirty="0" smtClean="0"/>
              <a:t>The ‘donut hole’ or opening is 60 cm to 70 cm (24" to 28") in diameter</a:t>
            </a:r>
          </a:p>
          <a:p>
            <a:r>
              <a:rPr lang="en-US" dirty="0" smtClean="0"/>
              <a:t>Inside the covers of the CT scanner is a rotating frame which has an x-ray tube mounted on one side and the banana shaped detector mounted on the opposite side.</a:t>
            </a:r>
            <a:endParaRPr lang="en-CA" dirty="0" smtClean="0"/>
          </a:p>
          <a:p>
            <a:endParaRPr lang="en-CA" dirty="0" smtClean="0"/>
          </a:p>
          <a:p>
            <a:pPr>
              <a:buNone/>
            </a:pPr>
            <a:endParaRPr lang="en-CA"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Computed Tomography: CTs</a:t>
            </a:r>
            <a:endParaRPr lang="en-US" dirty="0"/>
          </a:p>
        </p:txBody>
      </p:sp>
      <p:sp>
        <p:nvSpPr>
          <p:cNvPr id="3" name="Content Placeholder 2"/>
          <p:cNvSpPr>
            <a:spLocks noGrp="1"/>
          </p:cNvSpPr>
          <p:nvPr>
            <p:ph idx="1"/>
          </p:nvPr>
        </p:nvSpPr>
        <p:spPr/>
        <p:txBody>
          <a:bodyPr>
            <a:normAutofit/>
          </a:bodyPr>
          <a:lstStyle/>
          <a:p>
            <a:r>
              <a:rPr lang="en-US" dirty="0" smtClean="0"/>
              <a:t>A fan beam of x-ray is created as the rotating frame spins the x-ray tube and detector around the patient. </a:t>
            </a:r>
          </a:p>
          <a:p>
            <a:r>
              <a:rPr lang="en-CA" dirty="0" smtClean="0"/>
              <a:t>The tube spins around in a slinky-like motion.</a:t>
            </a:r>
            <a:endParaRPr lang="en-US" dirty="0" smtClean="0"/>
          </a:p>
          <a:p>
            <a:r>
              <a:rPr lang="en-US" dirty="0" smtClean="0"/>
              <a:t>Each time the x-ray tube and detector make a 360Â° rotation, an image or "slice" has been acquired.</a:t>
            </a:r>
            <a:endParaRPr lang="en-CA" dirty="0" smtClean="0"/>
          </a:p>
          <a:p>
            <a:endParaRPr lang="en-CA" dirty="0" smtClean="0"/>
          </a:p>
          <a:p>
            <a:endParaRPr lang="en-CA"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FrogHeart.ca</a:t>
            </a:r>
            <a:endParaRPr lang="en-US" dirty="0"/>
          </a:p>
        </p:txBody>
      </p:sp>
      <p:sp>
        <p:nvSpPr>
          <p:cNvPr id="3" name="Content Placeholder 2"/>
          <p:cNvSpPr>
            <a:spLocks noGrp="1"/>
          </p:cNvSpPr>
          <p:nvPr>
            <p:ph idx="1"/>
          </p:nvPr>
        </p:nvSpPr>
        <p:spPr/>
        <p:txBody>
          <a:bodyPr/>
          <a:lstStyle/>
          <a:p>
            <a:r>
              <a:rPr lang="en-CA" dirty="0" smtClean="0"/>
              <a:t>Getting there &amp; finding the slide decks &amp; other materials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Computed Tomography (CTs)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the 360Â° rotation, the detector takes numerous snapshots (called profiles) of the attenuated x-ray beam. </a:t>
            </a:r>
          </a:p>
          <a:p>
            <a:r>
              <a:rPr lang="en-US" dirty="0" smtClean="0"/>
              <a:t>Typically, in one 360Â° lap, about 1,000 profiles are sampled. Each profile is subdivided spatially (divided into partitions) by the detectors and fed into about 700 individual channels. </a:t>
            </a:r>
          </a:p>
          <a:p>
            <a:r>
              <a:rPr lang="en-US" dirty="0" smtClean="0"/>
              <a:t>Each profile is then backwards reconstructed (or "back projected") by a dedicated computer into a two-dimensional image of the "slice" that was scanned.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Computed Tomography (CTs)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http://www.youtube.com/watch?v=tqGmqRrxajQ</a:t>
            </a:r>
            <a:endParaRPr lang="en-US" dirty="0" smtClean="0"/>
          </a:p>
          <a:p>
            <a:r>
              <a:rPr lang="en-CA" dirty="0" smtClean="0"/>
              <a:t>The process gives you a 3D image</a:t>
            </a:r>
          </a:p>
          <a:p>
            <a:r>
              <a:rPr lang="en-CA" dirty="0" smtClean="0"/>
              <a:t>There are d</a:t>
            </a:r>
            <a:r>
              <a:rPr lang="en-CA" dirty="0" smtClean="0"/>
              <a:t>ifferences </a:t>
            </a:r>
            <a:r>
              <a:rPr lang="en-CA" dirty="0" smtClean="0"/>
              <a:t>in how organs absorb x-rays from any source (e.g., a hollow organ [intestine] absorbs differently than a solid organ [heart]) </a:t>
            </a:r>
          </a:p>
          <a:p>
            <a:r>
              <a:rPr lang="en-CA" dirty="0" smtClean="0"/>
              <a:t>Lenses to your eyes are especially sensitive</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Carcinogenic? (1 of 6)</a:t>
            </a:r>
            <a:endParaRPr lang="en-US" dirty="0"/>
          </a:p>
        </p:txBody>
      </p:sp>
      <p:sp>
        <p:nvSpPr>
          <p:cNvPr id="3" name="Content Placeholder 2"/>
          <p:cNvSpPr>
            <a:spLocks noGrp="1"/>
          </p:cNvSpPr>
          <p:nvPr>
            <p:ph idx="1"/>
          </p:nvPr>
        </p:nvSpPr>
        <p:spPr/>
        <p:txBody>
          <a:bodyPr>
            <a:normAutofit fontScale="92500" lnSpcReduction="10000"/>
          </a:bodyPr>
          <a:lstStyle/>
          <a:p>
            <a:r>
              <a:rPr lang="en-CA" sz="3600" dirty="0" smtClean="0"/>
              <a:t>Dosage/exposure: average person in US is exposed to approximately 3 </a:t>
            </a:r>
            <a:r>
              <a:rPr lang="en-CA" sz="3600" dirty="0" err="1" smtClean="0"/>
              <a:t>mSv</a:t>
            </a:r>
            <a:r>
              <a:rPr lang="en-CA" sz="3600" dirty="0" smtClean="0"/>
              <a:t> per year</a:t>
            </a:r>
          </a:p>
          <a:p>
            <a:r>
              <a:rPr lang="en-CA" sz="3600" dirty="0" err="1" smtClean="0"/>
              <a:t>mSv</a:t>
            </a:r>
            <a:r>
              <a:rPr lang="en-CA" sz="3600" dirty="0" smtClean="0"/>
              <a:t> is one term used to describe exposure </a:t>
            </a:r>
          </a:p>
          <a:p>
            <a:r>
              <a:rPr lang="en-CA" sz="3600" dirty="0" smtClean="0"/>
              <a:t>Other terms include: </a:t>
            </a:r>
            <a:r>
              <a:rPr lang="en-CA" sz="3600" dirty="0" err="1" smtClean="0"/>
              <a:t>rad</a:t>
            </a:r>
            <a:r>
              <a:rPr lang="en-CA" sz="3600" dirty="0" smtClean="0"/>
              <a:t> or radiation absorbed dose, a gray (</a:t>
            </a:r>
            <a:r>
              <a:rPr lang="en-CA" sz="3600" dirty="0" err="1" smtClean="0"/>
              <a:t>Gy</a:t>
            </a:r>
            <a:r>
              <a:rPr lang="en-CA" sz="3600" dirty="0" smtClean="0"/>
              <a:t>), </a:t>
            </a:r>
            <a:r>
              <a:rPr lang="en-CA" sz="3600" dirty="0" err="1" smtClean="0"/>
              <a:t>milligray</a:t>
            </a:r>
            <a:r>
              <a:rPr lang="en-CA" sz="3600" dirty="0" smtClean="0"/>
              <a:t> (</a:t>
            </a:r>
            <a:r>
              <a:rPr lang="en-CA" sz="3600" dirty="0" err="1" smtClean="0"/>
              <a:t>mGy</a:t>
            </a:r>
            <a:r>
              <a:rPr lang="en-CA" sz="3600" dirty="0" smtClean="0"/>
              <a:t>), </a:t>
            </a:r>
            <a:r>
              <a:rPr lang="en-CA" sz="3600" dirty="0" err="1" smtClean="0"/>
              <a:t>rem</a:t>
            </a:r>
            <a:r>
              <a:rPr lang="en-CA" sz="3600" dirty="0" smtClean="0"/>
              <a:t> or roentgen-equivalent-man, </a:t>
            </a:r>
            <a:r>
              <a:rPr lang="en-CA" sz="3600" dirty="0" err="1" smtClean="0"/>
              <a:t>millirem</a:t>
            </a:r>
            <a:r>
              <a:rPr lang="en-CA" sz="3600" dirty="0" smtClean="0"/>
              <a:t>, </a:t>
            </a:r>
            <a:r>
              <a:rPr lang="en-CA" sz="3600" dirty="0" err="1" smtClean="0"/>
              <a:t>sievert</a:t>
            </a:r>
            <a:r>
              <a:rPr lang="en-CA" sz="3600" dirty="0" smtClean="0"/>
              <a:t> (</a:t>
            </a:r>
            <a:r>
              <a:rPr lang="en-CA" sz="3600" dirty="0" err="1" smtClean="0"/>
              <a:t>Sv</a:t>
            </a:r>
            <a:r>
              <a:rPr lang="en-CA" sz="3600" dirty="0" smtClean="0"/>
              <a:t>) (see-</a:t>
            </a:r>
            <a:r>
              <a:rPr lang="en-CA" sz="3600" dirty="0" err="1" smtClean="0"/>
              <a:t>vert</a:t>
            </a:r>
            <a:r>
              <a:rPr lang="en-CA" sz="3600" dirty="0" smtClean="0"/>
              <a:t>)</a:t>
            </a:r>
          </a:p>
          <a:p>
            <a:r>
              <a:rPr lang="en-CA" sz="3600" dirty="0" smtClean="0"/>
              <a:t>http://www.radiologyinfo.org/en/glossary/glossary1.cfm?gid=369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Carcinogenic? (2 of 6)</a:t>
            </a:r>
            <a:endParaRPr lang="en-US" dirty="0"/>
          </a:p>
        </p:txBody>
      </p:sp>
      <p:sp>
        <p:nvSpPr>
          <p:cNvPr id="3" name="Content Placeholder 2"/>
          <p:cNvSpPr>
            <a:spLocks noGrp="1"/>
          </p:cNvSpPr>
          <p:nvPr>
            <p:ph idx="1"/>
          </p:nvPr>
        </p:nvSpPr>
        <p:spPr/>
        <p:txBody>
          <a:bodyPr>
            <a:noAutofit/>
          </a:bodyPr>
          <a:lstStyle/>
          <a:p>
            <a:r>
              <a:rPr lang="en-US" dirty="0" smtClean="0"/>
              <a:t>Average exposure is due to natural </a:t>
            </a:r>
            <a:r>
              <a:rPr lang="en-US" dirty="0" smtClean="0"/>
              <a:t>sources: naturally </a:t>
            </a:r>
            <a:r>
              <a:rPr lang="en-US" dirty="0" smtClean="0"/>
              <a:t>occurring radioactive materials and cosmic radiation from outer space. These natural "background" doses vary throughout the country</a:t>
            </a:r>
          </a:p>
          <a:p>
            <a:r>
              <a:rPr lang="en-CA" dirty="0" smtClean="0"/>
              <a:t>e.g. Colorado &amp; New Mexico (</a:t>
            </a:r>
            <a:r>
              <a:rPr lang="en-US" dirty="0" smtClean="0"/>
              <a:t>People living in the plateaus  receive about 1.5 </a:t>
            </a:r>
            <a:r>
              <a:rPr lang="en-US" dirty="0" err="1" smtClean="0"/>
              <a:t>mSv</a:t>
            </a:r>
            <a:r>
              <a:rPr lang="en-US" dirty="0" smtClean="0"/>
              <a:t> more per year than those living near sea level.)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Carcinogenic? (3 of 6)</a:t>
            </a:r>
            <a:endParaRPr lang="en-US" dirty="0"/>
          </a:p>
        </p:txBody>
      </p:sp>
      <p:sp>
        <p:nvSpPr>
          <p:cNvPr id="3" name="Content Placeholder 2"/>
          <p:cNvSpPr>
            <a:spLocks noGrp="1"/>
          </p:cNvSpPr>
          <p:nvPr>
            <p:ph idx="1"/>
          </p:nvPr>
        </p:nvSpPr>
        <p:spPr/>
        <p:txBody>
          <a:bodyPr>
            <a:normAutofit lnSpcReduction="10000"/>
          </a:bodyPr>
          <a:lstStyle/>
          <a:p>
            <a:r>
              <a:rPr lang="en-US" dirty="0" smtClean="0"/>
              <a:t>The added dose from cosmic rays during a coast-to-coast round trip flight in a commercial airplane is about 0.03 </a:t>
            </a:r>
            <a:r>
              <a:rPr lang="en-US" dirty="0" err="1" smtClean="0"/>
              <a:t>mSv</a:t>
            </a:r>
            <a:r>
              <a:rPr lang="en-US" dirty="0" smtClean="0"/>
              <a:t>. </a:t>
            </a:r>
          </a:p>
          <a:p>
            <a:r>
              <a:rPr lang="en-US" dirty="0" smtClean="0"/>
              <a:t>Altitude plays a big role, but the largest source of background radiation comes from radon gas in our homes (about 2 </a:t>
            </a:r>
            <a:r>
              <a:rPr lang="en-US" dirty="0" err="1" smtClean="0"/>
              <a:t>mSv</a:t>
            </a:r>
            <a:r>
              <a:rPr lang="en-US" dirty="0" smtClean="0"/>
              <a:t> per year). Like other sources of background radiation, exposure to radon varies widely from one part of the country to another.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Carcinogenic? (4 of 6)</a:t>
            </a:r>
            <a:endParaRPr lang="en-US" dirty="0"/>
          </a:p>
        </p:txBody>
      </p:sp>
      <p:sp>
        <p:nvSpPr>
          <p:cNvPr id="3" name="Content Placeholder 2"/>
          <p:cNvSpPr>
            <a:spLocks noGrp="1"/>
          </p:cNvSpPr>
          <p:nvPr>
            <p:ph idx="1"/>
          </p:nvPr>
        </p:nvSpPr>
        <p:spPr/>
        <p:txBody>
          <a:bodyPr/>
          <a:lstStyle/>
          <a:p>
            <a:r>
              <a:rPr lang="en-US" dirty="0" smtClean="0"/>
              <a:t>In simple terms, radiation exposure from one chest x-ray is roughly equivalent to the amount of radiation exposure one experiences from their natural surroundings in 10 days.</a:t>
            </a:r>
            <a:endParaRPr lang="en-CA"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Carcinongenic</a:t>
            </a:r>
            <a:r>
              <a:rPr lang="en-CA" dirty="0" smtClean="0"/>
              <a:t>? (5 of 6)</a:t>
            </a:r>
            <a:endParaRPr lang="en-US" dirty="0"/>
          </a:p>
        </p:txBody>
      </p:sp>
      <p:sp>
        <p:nvSpPr>
          <p:cNvPr id="3" name="Content Placeholder 2"/>
          <p:cNvSpPr>
            <a:spLocks noGrp="1"/>
          </p:cNvSpPr>
          <p:nvPr>
            <p:ph idx="1"/>
          </p:nvPr>
        </p:nvSpPr>
        <p:spPr/>
        <p:txBody>
          <a:bodyPr>
            <a:normAutofit lnSpcReduction="10000"/>
          </a:bodyPr>
          <a:lstStyle/>
          <a:p>
            <a:r>
              <a:rPr lang="en-CA" dirty="0" smtClean="0"/>
              <a:t>Most models of exposure rates are based on men who are heavier and taller than women and children</a:t>
            </a:r>
          </a:p>
          <a:p>
            <a:r>
              <a:rPr lang="en-US" dirty="0" smtClean="0"/>
              <a:t> Computed Tomography (CT)-Abdomen and Pelvis  Exposure:  10 </a:t>
            </a:r>
            <a:r>
              <a:rPr lang="en-US" dirty="0" err="1" smtClean="0"/>
              <a:t>mSv</a:t>
            </a:r>
            <a:r>
              <a:rPr lang="en-US" dirty="0" smtClean="0"/>
              <a:t> 	 Natural exposure: 3 years  Risk of cancer: Low</a:t>
            </a:r>
          </a:p>
          <a:p>
            <a:r>
              <a:rPr lang="en-US" dirty="0" smtClean="0"/>
              <a:t>Computed Tomography (CT)-Abdomen and Pelvis, repeated with and without contrast material  20 </a:t>
            </a:r>
            <a:r>
              <a:rPr lang="en-US" dirty="0" err="1" smtClean="0"/>
              <a:t>mSv</a:t>
            </a:r>
            <a:r>
              <a:rPr lang="en-US" dirty="0" smtClean="0"/>
              <a:t>  7 years  Moderate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Carcinongenic</a:t>
            </a:r>
            <a:r>
              <a:rPr lang="en-CA" dirty="0" smtClean="0"/>
              <a:t>? (6 of 6)</a:t>
            </a:r>
            <a:endParaRPr lang="en-US" dirty="0"/>
          </a:p>
        </p:txBody>
      </p:sp>
      <p:sp>
        <p:nvSpPr>
          <p:cNvPr id="3" name="Content Placeholder 2"/>
          <p:cNvSpPr>
            <a:spLocks noGrp="1"/>
          </p:cNvSpPr>
          <p:nvPr>
            <p:ph idx="1"/>
          </p:nvPr>
        </p:nvSpPr>
        <p:spPr/>
        <p:txBody>
          <a:bodyPr>
            <a:normAutofit/>
          </a:bodyPr>
          <a:lstStyle/>
          <a:p>
            <a:r>
              <a:rPr lang="en-US" dirty="0" smtClean="0"/>
              <a:t>Intraoral X-ray  0.005 </a:t>
            </a:r>
            <a:r>
              <a:rPr lang="en-US" dirty="0" err="1" smtClean="0"/>
              <a:t>mSv</a:t>
            </a:r>
            <a:r>
              <a:rPr lang="en-US" dirty="0" smtClean="0"/>
              <a:t>  1 day  Negligible</a:t>
            </a:r>
          </a:p>
          <a:p>
            <a:r>
              <a:rPr lang="en-US" dirty="0" smtClean="0"/>
              <a:t>Positron Emission Tomography – Computed Tomography (PET/CT) 25 </a:t>
            </a:r>
            <a:r>
              <a:rPr lang="en-US" dirty="0" err="1" smtClean="0"/>
              <a:t>mSv</a:t>
            </a:r>
            <a:r>
              <a:rPr lang="en-US" dirty="0" smtClean="0"/>
              <a:t>  8 years Moderate</a:t>
            </a:r>
          </a:p>
          <a:p>
            <a:r>
              <a:rPr lang="en-US" dirty="0" smtClean="0"/>
              <a:t>Mammography 0.4 </a:t>
            </a:r>
            <a:r>
              <a:rPr lang="en-US" dirty="0" err="1" smtClean="0"/>
              <a:t>mSv</a:t>
            </a:r>
            <a:r>
              <a:rPr lang="en-US" dirty="0" smtClean="0"/>
              <a:t> 7 weeks Very Low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does risk level mean?</a:t>
            </a:r>
            <a:endParaRPr lang="en-US" dirty="0"/>
          </a:p>
        </p:txBody>
      </p:sp>
      <p:sp>
        <p:nvSpPr>
          <p:cNvPr id="3" name="Content Placeholder 2"/>
          <p:cNvSpPr>
            <a:spLocks noGrp="1"/>
          </p:cNvSpPr>
          <p:nvPr>
            <p:ph idx="1"/>
          </p:nvPr>
        </p:nvSpPr>
        <p:spPr/>
        <p:txBody>
          <a:bodyPr/>
          <a:lstStyle/>
          <a:p>
            <a:r>
              <a:rPr lang="en-US" dirty="0" smtClean="0"/>
              <a:t>Negligible: less than 1 in 1,000,000</a:t>
            </a:r>
          </a:p>
          <a:p>
            <a:r>
              <a:rPr lang="en-US" dirty="0" smtClean="0"/>
              <a:t>Minimal: 1 in 1,000,000 to 1 in 100,000</a:t>
            </a:r>
          </a:p>
          <a:p>
            <a:r>
              <a:rPr lang="en-US" dirty="0" smtClean="0"/>
              <a:t>Very Low: 1 in 100,000 to 1 in 10,000</a:t>
            </a:r>
          </a:p>
          <a:p>
            <a:r>
              <a:rPr lang="en-US" dirty="0" smtClean="0"/>
              <a:t>Low: 1 in 10,000 to 1 in 1000</a:t>
            </a:r>
          </a:p>
          <a:p>
            <a:r>
              <a:rPr lang="en-US" dirty="0" smtClean="0"/>
              <a:t>Moderate: 1 in 1000 to 1 in 500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Risk</a:t>
            </a:r>
            <a:endParaRPr lang="en-US" dirty="0"/>
          </a:p>
        </p:txBody>
      </p:sp>
      <p:sp>
        <p:nvSpPr>
          <p:cNvPr id="3" name="Content Placeholder 2"/>
          <p:cNvSpPr>
            <a:spLocks noGrp="1"/>
          </p:cNvSpPr>
          <p:nvPr>
            <p:ph idx="1"/>
          </p:nvPr>
        </p:nvSpPr>
        <p:spPr/>
        <p:txBody>
          <a:bodyPr>
            <a:normAutofit/>
          </a:bodyPr>
          <a:lstStyle/>
          <a:p>
            <a:r>
              <a:rPr lang="en-US" dirty="0" smtClean="0"/>
              <a:t>Note: These risk levels represent very small additions to the 1 in 5 chance we all have of dying from cancer. </a:t>
            </a:r>
          </a:p>
          <a:p>
            <a:r>
              <a:rPr lang="en-US" dirty="0" smtClean="0">
                <a:hlinkClick r:id="rId2"/>
              </a:rPr>
              <a:t>http://www.radiologyinfo.org/en/safety/?pg=sfty_xray</a:t>
            </a:r>
            <a:endParaRPr lang="en-US" dirty="0" smtClean="0"/>
          </a:p>
          <a:p>
            <a:r>
              <a:rPr lang="en-CA" dirty="0" smtClean="0"/>
              <a:t>Compare to breast cancer risk stat: 1 in 8 or 9 chance in your lifetime ―poppycock!</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Week 2: unfinished business</a:t>
            </a:r>
            <a:endParaRPr lang="en-US" dirty="0"/>
          </a:p>
        </p:txBody>
      </p:sp>
      <p:sp>
        <p:nvSpPr>
          <p:cNvPr id="3" name="Content Placeholder 2"/>
          <p:cNvSpPr>
            <a:spLocks noGrp="1"/>
          </p:cNvSpPr>
          <p:nvPr>
            <p:ph idx="1"/>
          </p:nvPr>
        </p:nvSpPr>
        <p:spPr/>
        <p:txBody>
          <a:bodyPr>
            <a:normAutofit/>
          </a:bodyPr>
          <a:lstStyle/>
          <a:p>
            <a:r>
              <a:rPr lang="en-CA" dirty="0" smtClean="0"/>
              <a:t>Stephen Friend</a:t>
            </a:r>
          </a:p>
          <a:p>
            <a:r>
              <a:rPr lang="en-CA" dirty="0" smtClean="0"/>
              <a:t>Wants to study healthy people</a:t>
            </a:r>
          </a:p>
          <a:p>
            <a:r>
              <a:rPr lang="en-CA" dirty="0" smtClean="0"/>
              <a:t>The  Resilience Project: The Search For Unexpected Heroes (http://resilienceproject.me/)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of breast cancer by age (1 of 3)</a:t>
            </a:r>
            <a:endParaRPr lang="en-US" dirty="0"/>
          </a:p>
        </p:txBody>
      </p:sp>
      <p:sp>
        <p:nvSpPr>
          <p:cNvPr id="3" name="Content Placeholder 2"/>
          <p:cNvSpPr>
            <a:spLocks noGrp="1"/>
          </p:cNvSpPr>
          <p:nvPr>
            <p:ph idx="1"/>
          </p:nvPr>
        </p:nvSpPr>
        <p:spPr/>
        <p:txBody>
          <a:bodyPr>
            <a:normAutofit/>
          </a:bodyPr>
          <a:lstStyle/>
          <a:p>
            <a:r>
              <a:rPr lang="en-US" sz="3400" dirty="0" smtClean="0"/>
              <a:t>By age 20 	1 out of 1,681</a:t>
            </a:r>
          </a:p>
          <a:p>
            <a:r>
              <a:rPr lang="en-US" sz="3400" dirty="0" smtClean="0"/>
              <a:t>By age 30 	1 out of 232</a:t>
            </a:r>
          </a:p>
          <a:p>
            <a:r>
              <a:rPr lang="en-US" sz="3400" dirty="0" smtClean="0"/>
              <a:t>By age 40 	1 out of 69</a:t>
            </a:r>
          </a:p>
          <a:p>
            <a:r>
              <a:rPr lang="en-US" sz="3400" dirty="0" smtClean="0"/>
              <a:t>By age 50 	1 out of 42</a:t>
            </a:r>
          </a:p>
          <a:p>
            <a:r>
              <a:rPr lang="en-US" sz="3400" dirty="0" smtClean="0"/>
              <a:t>By age 60 	1 out of 29</a:t>
            </a:r>
          </a:p>
          <a:p>
            <a:r>
              <a:rPr lang="en-US" sz="3400" dirty="0" smtClean="0"/>
              <a:t>By age 70 	1 out of 27</a:t>
            </a:r>
          </a:p>
          <a:p>
            <a:r>
              <a:rPr lang="en-US" sz="3400" dirty="0" smtClean="0"/>
              <a:t>Lifetime 	1 out of 8</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of breast cancer by age (2 of 3)</a:t>
            </a:r>
            <a:endParaRPr lang="en-US" dirty="0"/>
          </a:p>
        </p:txBody>
      </p:sp>
      <p:sp>
        <p:nvSpPr>
          <p:cNvPr id="3" name="Content Placeholder 2"/>
          <p:cNvSpPr>
            <a:spLocks noGrp="1"/>
          </p:cNvSpPr>
          <p:nvPr>
            <p:ph idx="1"/>
          </p:nvPr>
        </p:nvSpPr>
        <p:spPr/>
        <p:txBody>
          <a:bodyPr>
            <a:normAutofit fontScale="92500"/>
          </a:bodyPr>
          <a:lstStyle/>
          <a:p>
            <a:r>
              <a:rPr lang="en-US" dirty="0" smtClean="0"/>
              <a:t>Source: Among those cancer free at age interval. Based on cases diagnosed 2005-2007. "1 in" are approximates. Source: American Cancer Society Breast Cancer Facts &amp; Figures, 2011-2012.</a:t>
            </a:r>
          </a:p>
          <a:p>
            <a:pPr>
              <a:buNone/>
            </a:pPr>
            <a:endParaRPr lang="en-CA" dirty="0" smtClean="0"/>
          </a:p>
          <a:p>
            <a:r>
              <a:rPr lang="en-US" dirty="0" smtClean="0"/>
              <a:t>http://www.imaginis.com/general-information-on-breast-cancer/breast-cancer-statistics-on-incidence-survival-and-screening-2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of breast cancer by age (3 of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risk of being diagnosed with breast cancer increases with age. In 2013, an estimated 82 percent of new breast cancer cases will occur in Canadian women over the age of 50:</a:t>
            </a:r>
          </a:p>
          <a:p>
            <a:pPr lvl="1"/>
            <a:r>
              <a:rPr lang="en-US" dirty="0" smtClean="0"/>
              <a:t>52 percent in women 50 to 69 years of age;</a:t>
            </a:r>
          </a:p>
          <a:p>
            <a:pPr lvl="1"/>
            <a:r>
              <a:rPr lang="en-US" dirty="0" smtClean="0"/>
              <a:t>30 percent in women over the age of 69; and</a:t>
            </a:r>
          </a:p>
          <a:p>
            <a:pPr lvl="1"/>
            <a:r>
              <a:rPr lang="en-US" dirty="0" smtClean="0"/>
              <a:t>18 percent in women under 50 years of age</a:t>
            </a:r>
          </a:p>
          <a:p>
            <a:r>
              <a:rPr lang="en-US" dirty="0" smtClean="0"/>
              <a:t>http://www.cbcf.org/central/AboutBreastCancerMain/AboutBreastCancer/Pages/BreastCancerinCanada.aspx</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Risk of breast cancer</a:t>
            </a:r>
            <a:endParaRPr lang="en-US" dirty="0"/>
          </a:p>
        </p:txBody>
      </p:sp>
      <p:sp>
        <p:nvSpPr>
          <p:cNvPr id="3" name="Content Placeholder 2"/>
          <p:cNvSpPr>
            <a:spLocks noGrp="1"/>
          </p:cNvSpPr>
          <p:nvPr>
            <p:ph idx="1"/>
          </p:nvPr>
        </p:nvSpPr>
        <p:spPr/>
        <p:txBody>
          <a:bodyPr/>
          <a:lstStyle/>
          <a:p>
            <a:r>
              <a:rPr lang="en-CA" dirty="0" smtClean="0"/>
              <a:t>Your risk of breast cancer is defined by your age</a:t>
            </a:r>
          </a:p>
          <a:p>
            <a:r>
              <a:rPr lang="en-CA" dirty="0" smtClean="0"/>
              <a:t>It is not possible to assess risk of breast cancer or any cancer over a lifetime.</a:t>
            </a:r>
          </a:p>
          <a:p>
            <a:r>
              <a:rPr lang="en-CA" dirty="0" smtClean="0"/>
              <a:t>Those 1 in x over a lifetime risk numbers are wrong, wrong, wrong.</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Keeping a history of your X-Rays</a:t>
            </a:r>
            <a:endParaRPr lang="en-US" dirty="0"/>
          </a:p>
        </p:txBody>
      </p:sp>
      <p:sp>
        <p:nvSpPr>
          <p:cNvPr id="3" name="Content Placeholder 2"/>
          <p:cNvSpPr>
            <a:spLocks noGrp="1"/>
          </p:cNvSpPr>
          <p:nvPr>
            <p:ph idx="1"/>
          </p:nvPr>
        </p:nvSpPr>
        <p:spPr/>
        <p:txBody>
          <a:bodyPr>
            <a:normAutofit/>
          </a:bodyPr>
          <a:lstStyle/>
          <a:p>
            <a:r>
              <a:rPr lang="en-US" dirty="0" smtClean="0"/>
              <a:t>f you have had frequent x-ray exams and change healthcare providers, it is a good idea to keep a record of your x-ray history for yourself. … It is also very important to tell your doctor if you are pregnant before having an exam that involves the abdomen or pelvic region.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Amusingly, don’t trust statistics (1 of 2)</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smtClean="0"/>
              <a:t>number of studies* linking current or future cancers to previous x-ray imaging studies, especially CT scans. These studies have important limitations in that they lack key data, including : direct radiation exposure measurements for each patient; why the patient underwent the study; and what beneficial information was derived from the CT scan.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Don’t trust statistics (2 of 2)</a:t>
            </a:r>
            <a:endParaRPr lang="en-US" dirty="0"/>
          </a:p>
        </p:txBody>
      </p:sp>
      <p:sp>
        <p:nvSpPr>
          <p:cNvPr id="3" name="Content Placeholder 2"/>
          <p:cNvSpPr>
            <a:spLocks noGrp="1"/>
          </p:cNvSpPr>
          <p:nvPr>
            <p:ph idx="1"/>
          </p:nvPr>
        </p:nvSpPr>
        <p:spPr/>
        <p:txBody>
          <a:bodyPr>
            <a:normAutofit lnSpcReduction="10000"/>
          </a:bodyPr>
          <a:lstStyle/>
          <a:p>
            <a:r>
              <a:rPr lang="en-US" dirty="0" smtClean="0"/>
              <a:t>In addition, underlying statistical models can be fraught with tremendous levels of uncertainty. Nevertheless, these studies are valuable as they highlight the importance of optimizing CT scan techniques and have led to advancements that are resulting in much lower radiation exposures for similar CT studies. (</a:t>
            </a:r>
            <a:r>
              <a:rPr lang="en-US" dirty="0" smtClean="0">
                <a:hlinkClick r:id="rId2"/>
              </a:rPr>
              <a:t>http://www.radiologyinfo.org/en/safety/?pg=sfty_xray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 of overexposure (1 of 2)</a:t>
            </a:r>
            <a:endParaRPr lang="en-US" dirty="0"/>
          </a:p>
        </p:txBody>
      </p:sp>
      <p:sp>
        <p:nvSpPr>
          <p:cNvPr id="3" name="Content Placeholder 2"/>
          <p:cNvSpPr>
            <a:spLocks noGrp="1"/>
          </p:cNvSpPr>
          <p:nvPr>
            <p:ph idx="1"/>
          </p:nvPr>
        </p:nvSpPr>
        <p:spPr/>
        <p:txBody>
          <a:bodyPr>
            <a:normAutofit/>
          </a:bodyPr>
          <a:lstStyle/>
          <a:p>
            <a:r>
              <a:rPr lang="en-CA" dirty="0" smtClean="0"/>
              <a:t>New England Journal of Medicine, 2004  issue </a:t>
            </a:r>
          </a:p>
          <a:p>
            <a:r>
              <a:rPr lang="en-CA" dirty="0" smtClean="0"/>
              <a:t>Medical experts are the most likely culprits for over-exposure</a:t>
            </a:r>
          </a:p>
          <a:p>
            <a:r>
              <a:rPr lang="en-CA" dirty="0" smtClean="0"/>
              <a:t>Worst offenders are hospitals </a:t>
            </a:r>
          </a:p>
          <a:p>
            <a:pPr lvl="1"/>
            <a:r>
              <a:rPr lang="en-CA" dirty="0" smtClean="0"/>
              <a:t>sloppy practices, i.e., not setting the levels properly</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 of overexposure (2 of 2)</a:t>
            </a:r>
            <a:endParaRPr lang="en-US" dirty="0"/>
          </a:p>
        </p:txBody>
      </p:sp>
      <p:sp>
        <p:nvSpPr>
          <p:cNvPr id="3" name="Content Placeholder 2"/>
          <p:cNvSpPr>
            <a:spLocks noGrp="1"/>
          </p:cNvSpPr>
          <p:nvPr>
            <p:ph idx="1"/>
          </p:nvPr>
        </p:nvSpPr>
        <p:spPr/>
        <p:txBody>
          <a:bodyPr>
            <a:normAutofit lnSpcReduction="10000"/>
          </a:bodyPr>
          <a:lstStyle/>
          <a:p>
            <a:pPr lvl="1"/>
            <a:r>
              <a:rPr lang="en-CA" dirty="0" smtClean="0"/>
              <a:t>defensive medicine, testing just in case (more common in the US; correlation between law suits and scans) </a:t>
            </a:r>
          </a:p>
          <a:p>
            <a:pPr lvl="1"/>
            <a:r>
              <a:rPr lang="en-CA" dirty="0" smtClean="0"/>
              <a:t>too </a:t>
            </a:r>
            <a:r>
              <a:rPr lang="en-CA" dirty="0" smtClean="0"/>
              <a:t>lazy to get records from other hospitals or doctors</a:t>
            </a:r>
          </a:p>
          <a:p>
            <a:pPr lvl="1"/>
            <a:r>
              <a:rPr lang="en-CA" dirty="0" smtClean="0"/>
              <a:t>accidents </a:t>
            </a:r>
          </a:p>
          <a:p>
            <a:r>
              <a:rPr lang="en-CA" dirty="0" smtClean="0"/>
              <a:t>In the US, some states require that  the exposure level is recorded in the notes</a:t>
            </a:r>
          </a:p>
          <a:p>
            <a:r>
              <a:rPr lang="en-CA" dirty="0" smtClean="0"/>
              <a:t>New US federal regulation requiring an alarm being included in the equipment , a safety lock</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 medical imaging movement</a:t>
            </a:r>
            <a:endParaRPr lang="en-US" dirty="0"/>
          </a:p>
        </p:txBody>
      </p:sp>
      <p:sp>
        <p:nvSpPr>
          <p:cNvPr id="3" name="Content Placeholder 2"/>
          <p:cNvSpPr>
            <a:spLocks noGrp="1"/>
          </p:cNvSpPr>
          <p:nvPr>
            <p:ph idx="1"/>
          </p:nvPr>
        </p:nvSpPr>
        <p:spPr/>
        <p:txBody>
          <a:bodyPr/>
          <a:lstStyle/>
          <a:p>
            <a:r>
              <a:rPr lang="en-CA" dirty="0" smtClean="0"/>
              <a:t>Imaging wisely</a:t>
            </a:r>
          </a:p>
          <a:p>
            <a:r>
              <a:rPr lang="en-CA" dirty="0" smtClean="0"/>
              <a:t>Imaging gently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Stephen Friend &amp; healthy people</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donate your DNA to medical research as we search for “healthy” adults who have rare genetic changes that we’d expect to cause severe illness in childhood. We know that these “resilient” people exist, and we believe if we can understand what is protecting them from illness, then we can make advances towards treating or even preventing these diseases. (from the resilience project homepage)</a:t>
            </a:r>
            <a:endParaRPr lang="en-CA"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Less radiation for women over 70 with early breast cancer (1 of 2)</a:t>
            </a:r>
            <a:endParaRPr lang="en-US" dirty="0"/>
          </a:p>
        </p:txBody>
      </p:sp>
      <p:sp>
        <p:nvSpPr>
          <p:cNvPr id="3" name="Content Placeholder 2"/>
          <p:cNvSpPr>
            <a:spLocks noGrp="1"/>
          </p:cNvSpPr>
          <p:nvPr>
            <p:ph idx="1"/>
          </p:nvPr>
        </p:nvSpPr>
        <p:spPr/>
        <p:txBody>
          <a:bodyPr>
            <a:normAutofit/>
          </a:bodyPr>
          <a:lstStyle/>
          <a:p>
            <a:r>
              <a:rPr lang="en-US" dirty="0" smtClean="0"/>
              <a:t>a Yale study found that radiation oncologists are using fewer or less-aggressive radiation procedures on elderly women with early-stage breast cancer. </a:t>
            </a:r>
          </a:p>
          <a:p>
            <a:r>
              <a:rPr lang="en-CA" dirty="0" smtClean="0"/>
              <a:t>News release: http://www.eurekalert.org/pub_releases/2014-09/yu-fot091114.php</a:t>
            </a:r>
            <a:endParaRPr lang="en-US" dirty="0" smtClean="0"/>
          </a:p>
          <a:p>
            <a:pPr>
              <a:buNone/>
            </a:pP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Less radiation for women over 70 with early breast cancer (2 of 2)</a:t>
            </a:r>
            <a:endParaRPr lang="en-US" dirty="0"/>
          </a:p>
        </p:txBody>
      </p:sp>
      <p:sp>
        <p:nvSpPr>
          <p:cNvPr id="3" name="Content Placeholder 2"/>
          <p:cNvSpPr>
            <a:spLocks noGrp="1"/>
          </p:cNvSpPr>
          <p:nvPr>
            <p:ph idx="1"/>
          </p:nvPr>
        </p:nvSpPr>
        <p:spPr/>
        <p:txBody>
          <a:bodyPr>
            <a:normAutofit/>
          </a:bodyPr>
          <a:lstStyle/>
          <a:p>
            <a:r>
              <a:rPr lang="en-US" dirty="0" smtClean="0"/>
              <a:t>… using a national database of more than 100,000 women treated during the last decade, .. nationally radiation oncologists are less likely to use radiotherapy in women older than 70 with early-stage estrogen-receptor-positive breast cancer and that when they do, treatment is appropriately less-intensive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about airport scanners?</a:t>
            </a:r>
            <a:endParaRPr lang="en-US" dirty="0"/>
          </a:p>
        </p:txBody>
      </p:sp>
      <p:sp>
        <p:nvSpPr>
          <p:cNvPr id="3" name="Content Placeholder 2"/>
          <p:cNvSpPr>
            <a:spLocks noGrp="1"/>
          </p:cNvSpPr>
          <p:nvPr>
            <p:ph idx="1"/>
          </p:nvPr>
        </p:nvSpPr>
        <p:spPr/>
        <p:txBody>
          <a:bodyPr>
            <a:normAutofit lnSpcReduction="10000"/>
          </a:bodyPr>
          <a:lstStyle/>
          <a:p>
            <a:r>
              <a:rPr lang="en-US" dirty="0" smtClean="0"/>
              <a:t>You’re exposed to more radiation while standing in line at the airport than you do from the airport’s X-ray backscatter scanner </a:t>
            </a:r>
          </a:p>
          <a:p>
            <a:r>
              <a:rPr lang="en-US" dirty="0" smtClean="0"/>
              <a:t>A  June 2013 report (measured in </a:t>
            </a:r>
            <a:r>
              <a:rPr lang="en-US" dirty="0" err="1" smtClean="0"/>
              <a:t>nanosieverts</a:t>
            </a:r>
            <a:r>
              <a:rPr lang="en-US" dirty="0" smtClean="0"/>
              <a:t>)  by an independent task force commissioned by the American Association of Physicists in Medicine (AAPM).</a:t>
            </a:r>
          </a:p>
          <a:p>
            <a:r>
              <a:rPr lang="en-US" dirty="0" smtClean="0"/>
              <a:t>http://www.sciencedaily.com/releases/2013/06/130627151642.htm</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many airport scans would be too many?</a:t>
            </a:r>
            <a:endParaRPr lang="en-US" dirty="0"/>
          </a:p>
        </p:txBody>
      </p:sp>
      <p:sp>
        <p:nvSpPr>
          <p:cNvPr id="3" name="Content Placeholder 2"/>
          <p:cNvSpPr>
            <a:spLocks noGrp="1"/>
          </p:cNvSpPr>
          <p:nvPr>
            <p:ph idx="1"/>
          </p:nvPr>
        </p:nvSpPr>
        <p:spPr/>
        <p:txBody>
          <a:bodyPr>
            <a:normAutofit/>
          </a:bodyPr>
          <a:lstStyle/>
          <a:p>
            <a:r>
              <a:rPr lang="en-US" dirty="0" smtClean="0"/>
              <a:t>an individual would have to receive more than 22,500 scans in a year to reach the standard maximum safe yearly dose determined by the American National Standards Institute and the Health Physics Society, according to AAPM Report No. 217, "Radiation Dose from Airport Scanners."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So what is a backscatter X-Ray </a:t>
            </a:r>
            <a:r>
              <a:rPr lang="en-CA" dirty="0" smtClean="0"/>
              <a:t>scanner used in airports? (1 of 7)</a:t>
            </a:r>
            <a:endParaRPr lang="en-US" dirty="0"/>
          </a:p>
        </p:txBody>
      </p:sp>
      <p:sp>
        <p:nvSpPr>
          <p:cNvPr id="3" name="Content Placeholder 2"/>
          <p:cNvSpPr>
            <a:spLocks noGrp="1"/>
          </p:cNvSpPr>
          <p:nvPr>
            <p:ph idx="1"/>
          </p:nvPr>
        </p:nvSpPr>
        <p:spPr/>
        <p:txBody>
          <a:bodyPr>
            <a:normAutofit/>
          </a:bodyPr>
          <a:lstStyle/>
          <a:p>
            <a:r>
              <a:rPr lang="en-US" dirty="0" smtClean="0"/>
              <a:t>First, it’s not the same as the dual-energy transmission X-ray systems screening your carry-on items</a:t>
            </a:r>
          </a:p>
          <a:p>
            <a:r>
              <a:rPr lang="en-US" dirty="0" smtClean="0"/>
              <a:t>Backscatter X-ray machines (sometimes called soft X-ray scanners) are more sophisticated than medical X-ray and dual-energy X-ray systems. Even the machine layout is different.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Backscatter X-Ray </a:t>
            </a:r>
            <a:r>
              <a:rPr lang="en-CA" dirty="0" smtClean="0"/>
              <a:t>scanner (2 of 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With traditional X-ray machines, the X-ray tube and imaging sensor sandwich the subject. But with backscatter scanners, the imaging sensor is placed on the same side of your body next to the X-ray tube.</a:t>
            </a:r>
          </a:p>
          <a:p>
            <a:r>
              <a:rPr lang="en-US" dirty="0" smtClean="0"/>
              <a:t>Backscatter X-rays are much weaker than those your doctor employs. These rays don't go through your flesh and bones. Instead, they penetrate your clothing and about an inch into your body, where your tissues scatter and ricochet the rays back toward the sensor.</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Backscatter X-Ray </a:t>
            </a:r>
            <a:r>
              <a:rPr lang="en-CA" dirty="0" smtClean="0"/>
              <a:t>scanners (3 of 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sensor records those scattered rays, creating a picture that looks a lot like a naked human body. If that body happens to be surreptitiously carrying a dubious or irregular object, authorities will know</a:t>
            </a:r>
          </a:p>
          <a:p>
            <a:r>
              <a:rPr lang="en-US" dirty="0" smtClean="0"/>
              <a:t>The radiation dose is around 0.02 to 0.03 </a:t>
            </a:r>
            <a:r>
              <a:rPr lang="en-US" dirty="0" err="1" smtClean="0"/>
              <a:t>microsieverts</a:t>
            </a:r>
            <a:r>
              <a:rPr lang="en-US" dirty="0" smtClean="0"/>
              <a:t>, or about the same as one hour of exposure to natural environmental radiation (called background radiation) Note: manufacturers are secretive about exposure levels (</a:t>
            </a:r>
            <a:r>
              <a:rPr lang="en-US" dirty="0" err="1" smtClean="0"/>
              <a:t>Noordvyk</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Backscatter X-Ray </a:t>
            </a:r>
            <a:r>
              <a:rPr lang="en-CA" dirty="0" smtClean="0"/>
              <a:t>scanners (4 of 7)</a:t>
            </a:r>
            <a:endParaRPr lang="en-US" dirty="0"/>
          </a:p>
        </p:txBody>
      </p:sp>
      <p:sp>
        <p:nvSpPr>
          <p:cNvPr id="3" name="Content Placeholder 2"/>
          <p:cNvSpPr>
            <a:spLocks noGrp="1"/>
          </p:cNvSpPr>
          <p:nvPr>
            <p:ph idx="1"/>
          </p:nvPr>
        </p:nvSpPr>
        <p:spPr/>
        <p:txBody>
          <a:bodyPr/>
          <a:lstStyle/>
          <a:p>
            <a:r>
              <a:rPr lang="en-CA" dirty="0" smtClean="0"/>
              <a:t>Backscatter X-Rays interact differently with different materials</a:t>
            </a:r>
          </a:p>
          <a:p>
            <a:r>
              <a:rPr lang="en-US" dirty="0" smtClean="0"/>
              <a:t>Each different type of material, be it organic or non-organic, causes the X-rays to scatter at different intensity levels, providing a lot of contrast in the resulting two-dimensional image.</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Backscatter X-Ray </a:t>
            </a:r>
            <a:r>
              <a:rPr lang="en-CA" dirty="0" smtClean="0"/>
              <a:t>scanners (5 of 7)</a:t>
            </a:r>
            <a:endParaRPr lang="en-US" dirty="0"/>
          </a:p>
        </p:txBody>
      </p:sp>
      <p:sp>
        <p:nvSpPr>
          <p:cNvPr id="3" name="Content Placeholder 2"/>
          <p:cNvSpPr>
            <a:spLocks noGrp="1"/>
          </p:cNvSpPr>
          <p:nvPr>
            <p:ph idx="1"/>
          </p:nvPr>
        </p:nvSpPr>
        <p:spPr/>
        <p:txBody>
          <a:bodyPr/>
          <a:lstStyle/>
          <a:p>
            <a:r>
              <a:rPr lang="en-US" dirty="0" smtClean="0"/>
              <a:t>f you're a physics buff, there's a more technical way to think about how backscatter X-rays work. As the X-ray collides with atoms in your body, the photons in the X-ray beam scatter. During this process, those photons also push electrons out of some of the atoms, resulting in ions</a:t>
            </a:r>
            <a:r>
              <a:rPr lang="en-US" b="1" dirty="0" smtClean="0"/>
              <a:t>,</a:t>
            </a:r>
            <a:r>
              <a:rPr lang="en-US" dirty="0" smtClean="0"/>
              <a:t> and sometimes slower moving  photons, too - this effect is why X-rays fall into the category of ionizing radiation.</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Backscatter X-Ray </a:t>
            </a:r>
            <a:r>
              <a:rPr lang="en-CA" dirty="0" smtClean="0"/>
              <a:t>scanners (6 of 7)</a:t>
            </a:r>
            <a:endParaRPr lang="en-US" dirty="0"/>
          </a:p>
        </p:txBody>
      </p:sp>
      <p:sp>
        <p:nvSpPr>
          <p:cNvPr id="3" name="Content Placeholder 2"/>
          <p:cNvSpPr>
            <a:spLocks noGrp="1"/>
          </p:cNvSpPr>
          <p:nvPr>
            <p:ph idx="1"/>
          </p:nvPr>
        </p:nvSpPr>
        <p:spPr/>
        <p:txBody>
          <a:bodyPr/>
          <a:lstStyle/>
          <a:p>
            <a:r>
              <a:rPr lang="en-CA" dirty="0" smtClean="0"/>
              <a:t>From:  </a:t>
            </a:r>
            <a:r>
              <a:rPr lang="en-CA" dirty="0" smtClean="0">
                <a:hlinkClick r:id="rId2"/>
              </a:rPr>
              <a:t>http://electronics.howstuffworks.com/gadgets/high-tech-gadgets/backscatter-x-ray.htm</a:t>
            </a:r>
            <a:endParaRPr lang="en-CA" dirty="0" smtClean="0"/>
          </a:p>
          <a:p>
            <a:r>
              <a:rPr lang="en-CA" dirty="0" smtClean="0"/>
              <a:t>At the time of writing, each backscatter X-Ray unit cost $100,000 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is this?</a:t>
            </a:r>
            <a:endParaRPr lang="en-US" dirty="0"/>
          </a:p>
        </p:txBody>
      </p:sp>
      <p:pic>
        <p:nvPicPr>
          <p:cNvPr id="4" name="Content Placeholder 3" descr="FirstX-Ray.gif"/>
          <p:cNvPicPr>
            <a:picLocks noGrp="1" noChangeAspect="1"/>
          </p:cNvPicPr>
          <p:nvPr>
            <p:ph idx="1"/>
          </p:nvPr>
        </p:nvPicPr>
        <p:blipFill>
          <a:blip r:embed="rId2" cstate="print"/>
          <a:stretch>
            <a:fillRect/>
          </a:stretch>
        </p:blipFill>
        <p:spPr>
          <a:xfrm>
            <a:off x="3519487" y="2320131"/>
            <a:ext cx="2105025" cy="3086100"/>
          </a:xfr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Airport scanners (slide </a:t>
            </a:r>
            <a:r>
              <a:rPr lang="en-CA" dirty="0" smtClean="0"/>
              <a:t>show; 7 of 7)</a:t>
            </a:r>
            <a:endParaRPr lang="en-US" dirty="0"/>
          </a:p>
        </p:txBody>
      </p:sp>
      <p:sp>
        <p:nvSpPr>
          <p:cNvPr id="3" name="Content Placeholder 2"/>
          <p:cNvSpPr>
            <a:spLocks noGrp="1"/>
          </p:cNvSpPr>
          <p:nvPr>
            <p:ph idx="1"/>
          </p:nvPr>
        </p:nvSpPr>
        <p:spPr/>
        <p:txBody>
          <a:bodyPr>
            <a:normAutofit/>
          </a:bodyPr>
          <a:lstStyle/>
          <a:p>
            <a:r>
              <a:rPr lang="en-US" sz="4000" dirty="0" smtClean="0"/>
              <a:t>http://www.cbsnews.com/pictures/airport-scanners-and-12-must-know-radiation-risks/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Immune system</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There’s a theory and supporting data that a little radiation exposure could be good for you and your immune system.</a:t>
            </a:r>
          </a:p>
          <a:p>
            <a:r>
              <a:rPr lang="en-CA" dirty="0" smtClean="0"/>
              <a:t>Courtesy: Allan </a:t>
            </a:r>
            <a:r>
              <a:rPr lang="en-CA" dirty="0" err="1" smtClean="0"/>
              <a:t>Noordvyk</a:t>
            </a:r>
            <a:r>
              <a:rPr lang="en-CA" dirty="0" smtClean="0"/>
              <a:t>, Principal researcher, McKesson Medical Imaging</a:t>
            </a:r>
          </a:p>
          <a:p>
            <a:r>
              <a:rPr lang="en-US" dirty="0" smtClean="0"/>
              <a:t>Has spent much of last few years examining patient radiation exposure reduction, tracking, and reduction technologies.</a:t>
            </a:r>
          </a:p>
          <a:p>
            <a:r>
              <a:rPr lang="en-CA" dirty="0" smtClean="0"/>
              <a:t>No one knows how much you actually absorb</a:t>
            </a:r>
          </a:p>
          <a:p>
            <a:r>
              <a:rPr lang="en-CA" dirty="0" smtClean="0"/>
              <a:t>Models are being developed now</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Nuclear power plants: Fukushima (2011)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http://spectrum.ieee.org/energy/nuclear/24-hours-at-fukushima/0</a:t>
            </a:r>
            <a:endParaRPr lang="en-US" dirty="0" smtClean="0"/>
          </a:p>
          <a:p>
            <a:r>
              <a:rPr lang="en-US" dirty="0" smtClean="0"/>
              <a:t>In normal conditions, a nuclear plant employee's radiation limit is 50 </a:t>
            </a:r>
            <a:r>
              <a:rPr lang="en-US" dirty="0" err="1" smtClean="0"/>
              <a:t>millisieverts</a:t>
            </a:r>
            <a:r>
              <a:rPr lang="en-US" dirty="0" smtClean="0"/>
              <a:t> per year; in an emergency situation it is 100 </a:t>
            </a:r>
            <a:r>
              <a:rPr lang="en-US" dirty="0" err="1" smtClean="0"/>
              <a:t>mSv</a:t>
            </a:r>
            <a:r>
              <a:rPr lang="en-US" dirty="0" smtClean="0"/>
              <a:t>. The workers had covered about half the distance to the valve when they realized they had to turn back—if they continued, they would exceed the 100 </a:t>
            </a:r>
            <a:r>
              <a:rPr lang="en-US" dirty="0" err="1" smtClean="0"/>
              <a:t>mSv</a:t>
            </a:r>
            <a:r>
              <a:rPr lang="en-US" dirty="0" smtClean="0"/>
              <a:t> dose. They returned to the control room at 9:30. They had failed.</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was learned before the attempt </a:t>
            </a:r>
            <a:endParaRPr lang="en-US" dirty="0"/>
          </a:p>
        </p:txBody>
      </p:sp>
      <p:sp>
        <p:nvSpPr>
          <p:cNvPr id="3" name="Content Placeholder 2"/>
          <p:cNvSpPr>
            <a:spLocks noGrp="1"/>
          </p:cNvSpPr>
          <p:nvPr>
            <p:ph idx="1"/>
          </p:nvPr>
        </p:nvSpPr>
        <p:spPr/>
        <p:txBody>
          <a:bodyPr>
            <a:normAutofit/>
          </a:bodyPr>
          <a:lstStyle/>
          <a:p>
            <a:r>
              <a:rPr lang="en-US" dirty="0" smtClean="0"/>
              <a:t>the vent crew tried to measure the radiation dose inside the reactor building, which had been off limits for 6 hours. Armed with handheld dosimeters, they opened the air lock, only to find a malevolent white cloud of some "gaseous substance" billowing toward them. Fearing a radiation steam bath, they slammed the door shut.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Nuclear accidents</a:t>
            </a:r>
            <a:endParaRPr lang="en-US" dirty="0"/>
          </a:p>
        </p:txBody>
      </p:sp>
      <p:sp>
        <p:nvSpPr>
          <p:cNvPr id="3" name="Content Placeholder 2"/>
          <p:cNvSpPr>
            <a:spLocks noGrp="1"/>
          </p:cNvSpPr>
          <p:nvPr>
            <p:ph idx="1"/>
          </p:nvPr>
        </p:nvSpPr>
        <p:spPr/>
        <p:txBody>
          <a:bodyPr/>
          <a:lstStyle/>
          <a:p>
            <a:r>
              <a:rPr lang="en-US" dirty="0" smtClean="0"/>
              <a:t>Three Mile Island left the public terrified of nuclear power; Chernobyl scattered fallout across vast swaths of Eastern Europe and is estimated to have caused thousands of cancer deaths. </a:t>
            </a:r>
            <a:r>
              <a:rPr lang="en-US" smtClean="0"/>
              <a:t>So far, the cost of Fukushima is a dozen dead towns ringing the broken power station, more than 80 000 refugees, and a traumatized Japan.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results from Fukushima (1 of 5)</a:t>
            </a:r>
            <a:endParaRPr lang="en-US" dirty="0"/>
          </a:p>
        </p:txBody>
      </p:sp>
      <p:pic>
        <p:nvPicPr>
          <p:cNvPr id="4" name="Content Placeholder 3" descr="PaleBlueGrassButterfly.jpg"/>
          <p:cNvPicPr>
            <a:picLocks noGrp="1" noChangeAspect="1"/>
          </p:cNvPicPr>
          <p:nvPr>
            <p:ph idx="1"/>
          </p:nvPr>
        </p:nvPicPr>
        <p:blipFill>
          <a:blip r:embed="rId2" cstate="print"/>
          <a:stretch>
            <a:fillRect/>
          </a:stretch>
        </p:blipFill>
        <p:spPr>
          <a:xfrm>
            <a:off x="2667000" y="2434431"/>
            <a:ext cx="3810000" cy="2857500"/>
          </a:xfr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results from Fukushima (2 of 5)</a:t>
            </a:r>
            <a:endParaRPr lang="en-US" dirty="0"/>
          </a:p>
        </p:txBody>
      </p:sp>
      <p:sp>
        <p:nvSpPr>
          <p:cNvPr id="3" name="Content Placeholder 2"/>
          <p:cNvSpPr>
            <a:spLocks noGrp="1"/>
          </p:cNvSpPr>
          <p:nvPr>
            <p:ph idx="1"/>
          </p:nvPr>
        </p:nvSpPr>
        <p:spPr/>
        <p:txBody>
          <a:bodyPr/>
          <a:lstStyle/>
          <a:p>
            <a:r>
              <a:rPr lang="en-US" b="1" dirty="0" smtClean="0"/>
              <a:t>Caption:</a:t>
            </a:r>
            <a:r>
              <a:rPr lang="en-US" dirty="0" smtClean="0"/>
              <a:t> This is a pale grass blue butterfly, one of the most common species of butterfly in Japan. Recent research has revealed major impacts on this species from the radiation leaks at the Fukushima nuclear power plant.</a:t>
            </a:r>
          </a:p>
          <a:p>
            <a:r>
              <a:rPr lang="en-US" b="1" dirty="0" smtClean="0"/>
              <a:t>Credit:</a:t>
            </a:r>
            <a:r>
              <a:rPr lang="en-US" dirty="0" smtClean="0"/>
              <a:t> </a:t>
            </a:r>
            <a:r>
              <a:rPr lang="en-US" dirty="0" err="1" smtClean="0"/>
              <a:t>Joji</a:t>
            </a:r>
            <a:r>
              <a:rPr lang="en-US" dirty="0" smtClean="0"/>
              <a:t> </a:t>
            </a:r>
            <a:r>
              <a:rPr lang="en-US" dirty="0" err="1" smtClean="0"/>
              <a:t>Otaki</a:t>
            </a:r>
            <a:r>
              <a:rPr lang="en-US" dirty="0" smtClean="0"/>
              <a:t>, University of the </a:t>
            </a:r>
            <a:r>
              <a:rPr lang="en-US" dirty="0" err="1" smtClean="0"/>
              <a:t>Ryukyus</a:t>
            </a:r>
            <a:r>
              <a:rPr lang="en-US" dirty="0" smtClean="0"/>
              <a:t>, Okinawa, Japan</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results from Fukushima (3 of 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Results of … studies are now beginning to reveal serious biological effects of the Fukushima radiation on non-human organisms ranging from plants to butterflies to birds. </a:t>
            </a:r>
          </a:p>
          <a:p>
            <a:r>
              <a:rPr lang="en-US" dirty="0" smtClean="0"/>
              <a:t>A series of articles summarizing these studies has now been published in the </a:t>
            </a:r>
            <a:r>
              <a:rPr lang="en-US" i="1" dirty="0" smtClean="0"/>
              <a:t>Journal of Heredity</a:t>
            </a:r>
            <a:r>
              <a:rPr lang="en-US" dirty="0" smtClean="0"/>
              <a:t>. These describe widespread impacts, ranging from population declines to genetic damage to responses by the repair mechanisms that help organisms cope with radiation exposure.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results from Fukushima (4 of 5)</a:t>
            </a:r>
            <a:endParaRPr lang="en-US" dirty="0"/>
          </a:p>
        </p:txBody>
      </p:sp>
      <p:sp>
        <p:nvSpPr>
          <p:cNvPr id="3" name="Content Placeholder 2"/>
          <p:cNvSpPr>
            <a:spLocks noGrp="1"/>
          </p:cNvSpPr>
          <p:nvPr>
            <p:ph idx="1"/>
          </p:nvPr>
        </p:nvSpPr>
        <p:spPr/>
        <p:txBody>
          <a:bodyPr>
            <a:normAutofit lnSpcReduction="10000"/>
          </a:bodyPr>
          <a:lstStyle/>
          <a:p>
            <a:r>
              <a:rPr lang="en-US" dirty="0" smtClean="0"/>
              <a:t>Most importantly, these studies supply a baseline for future research on the effects of ionizing radiation exposure to the environment. </a:t>
            </a:r>
          </a:p>
          <a:p>
            <a:r>
              <a:rPr lang="en-US" dirty="0" smtClean="0"/>
              <a:t>Common to all of the published studies is the hypothesis that chronic (low-dose) exposure to ionizing radiation results in genetic damage and increased mutation rates in reproductive and non-reproductive cells.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results from Fukushima (5 of 5)</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Articles on :</a:t>
            </a:r>
          </a:p>
          <a:p>
            <a:pPr lvl="1"/>
            <a:r>
              <a:rPr lang="en-CA" dirty="0" smtClean="0"/>
              <a:t>Rice</a:t>
            </a:r>
          </a:p>
          <a:p>
            <a:pPr lvl="1"/>
            <a:r>
              <a:rPr lang="en-US" dirty="0" smtClean="0"/>
              <a:t>pale grass blue </a:t>
            </a:r>
            <a:r>
              <a:rPr lang="en-CA" dirty="0" smtClean="0"/>
              <a:t>butterfly </a:t>
            </a:r>
          </a:p>
          <a:p>
            <a:pPr lvl="1"/>
            <a:r>
              <a:rPr lang="en-CA" dirty="0" smtClean="0"/>
              <a:t>Chernobyl/Fukushima comparison</a:t>
            </a:r>
          </a:p>
          <a:p>
            <a:r>
              <a:rPr lang="en-CA" dirty="0" smtClean="0"/>
              <a:t>News release: http://www.eurekalert.org/pub_releases/2014-08/aga-fl081114.php</a:t>
            </a:r>
          </a:p>
          <a:p>
            <a:r>
              <a:rPr lang="en-CA" dirty="0" smtClean="0"/>
              <a:t>Symposium articles in: http://jhered.oxfordjournals.org/content/105/5.toc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Week 3: </a:t>
            </a:r>
            <a:r>
              <a:rPr lang="en-US" dirty="0" smtClean="0"/>
              <a:t>: X-Rays, CT Scans and monitoring devices</a:t>
            </a:r>
            <a:endParaRPr lang="en-US" dirty="0"/>
          </a:p>
        </p:txBody>
      </p:sp>
      <p:sp>
        <p:nvSpPr>
          <p:cNvPr id="3" name="Content Placeholder 2"/>
          <p:cNvSpPr>
            <a:spLocks noGrp="1"/>
          </p:cNvSpPr>
          <p:nvPr>
            <p:ph idx="1"/>
          </p:nvPr>
        </p:nvSpPr>
        <p:spPr/>
        <p:txBody>
          <a:bodyPr>
            <a:normAutofit/>
          </a:bodyPr>
          <a:lstStyle/>
          <a:p>
            <a:r>
              <a:rPr lang="en-US" dirty="0" smtClean="0"/>
              <a:t>X-rays were first observed and documented in 1895 by Wilhelm Conrad Roentgen, a German scientist who found them quite by accident when experimenting with vacuum tubes. </a:t>
            </a:r>
          </a:p>
          <a:p>
            <a:r>
              <a:rPr lang="en-CA" dirty="0" smtClean="0"/>
              <a:t>He took his first X-Ray 1 week later. It was his wife’s hand.</a:t>
            </a:r>
          </a:p>
          <a:p>
            <a:endParaRPr lang="en-CA" dirty="0" smtClean="0">
              <a:hlinkClick r:id="rId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Fukushima and </a:t>
            </a:r>
            <a:r>
              <a:rPr lang="en-CA" dirty="0" err="1" smtClean="0"/>
              <a:t>phytoremediation</a:t>
            </a:r>
            <a:endParaRPr lang="en-US" dirty="0"/>
          </a:p>
        </p:txBody>
      </p:sp>
      <p:sp>
        <p:nvSpPr>
          <p:cNvPr id="3" name="Content Placeholder 2"/>
          <p:cNvSpPr>
            <a:spLocks noGrp="1"/>
          </p:cNvSpPr>
          <p:nvPr>
            <p:ph idx="1"/>
          </p:nvPr>
        </p:nvSpPr>
        <p:spPr/>
        <p:txBody>
          <a:bodyPr/>
          <a:lstStyle/>
          <a:p>
            <a:r>
              <a:rPr lang="en-CA" dirty="0" smtClean="0"/>
              <a:t>Researchers </a:t>
            </a:r>
            <a:r>
              <a:rPr lang="en-US" dirty="0" smtClean="0"/>
              <a:t>have developed a novel method for imaging cesium distributions in plant cells. Prior to this work, imaging of cesium distributions in plant cells had not been available</a:t>
            </a:r>
          </a:p>
          <a:p>
            <a:r>
              <a:rPr lang="en-CA" dirty="0" smtClean="0"/>
              <a:t>After the nuclear accident , there was cesium in the soil (137Cs) and an environmental problem</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Fukushima and </a:t>
            </a:r>
            <a:r>
              <a:rPr lang="en-CA" dirty="0" err="1" smtClean="0"/>
              <a:t>phytoremediation</a:t>
            </a:r>
            <a:endParaRPr lang="en-US" dirty="0"/>
          </a:p>
        </p:txBody>
      </p:sp>
      <p:sp>
        <p:nvSpPr>
          <p:cNvPr id="3" name="Content Placeholder 2"/>
          <p:cNvSpPr>
            <a:spLocks noGrp="1"/>
          </p:cNvSpPr>
          <p:nvPr>
            <p:ph idx="1"/>
          </p:nvPr>
        </p:nvSpPr>
        <p:spPr/>
        <p:txBody>
          <a:bodyPr>
            <a:normAutofit lnSpcReduction="10000"/>
          </a:bodyPr>
          <a:lstStyle/>
          <a:p>
            <a:r>
              <a:rPr lang="en-US" dirty="0" smtClean="0"/>
              <a:t>Remediation methods involving cesium absorption from soil and water by plants (</a:t>
            </a:r>
            <a:r>
              <a:rPr lang="en-US" dirty="0" err="1" smtClean="0"/>
              <a:t>phytoremediation</a:t>
            </a:r>
            <a:r>
              <a:rPr lang="en-US" dirty="0" smtClean="0"/>
              <a:t>) have drawn attention since they can be used to concentrate cesium, produce little waste, are inexpensive, and environmentally benign</a:t>
            </a:r>
          </a:p>
          <a:p>
            <a:r>
              <a:rPr lang="en-US" dirty="0" smtClean="0"/>
              <a:t>Despite the low absorption rates of existing plants, this method promises many advantages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Fukushima and </a:t>
            </a:r>
            <a:r>
              <a:rPr lang="en-CA" dirty="0" err="1" smtClean="0"/>
              <a:t>phytoremediation</a:t>
            </a:r>
            <a:endParaRPr lang="en-US" dirty="0"/>
          </a:p>
        </p:txBody>
      </p:sp>
      <p:sp>
        <p:nvSpPr>
          <p:cNvPr id="3" name="Content Placeholder 2"/>
          <p:cNvSpPr>
            <a:spLocks noGrp="1"/>
          </p:cNvSpPr>
          <p:nvPr>
            <p:ph idx="1"/>
          </p:nvPr>
        </p:nvSpPr>
        <p:spPr/>
        <p:txBody>
          <a:bodyPr/>
          <a:lstStyle/>
          <a:p>
            <a:r>
              <a:rPr lang="en-CA" dirty="0" smtClean="0"/>
              <a:t>News release: </a:t>
            </a:r>
            <a:r>
              <a:rPr lang="en-CA" dirty="0" smtClean="0">
                <a:hlinkClick r:id="rId2"/>
              </a:rPr>
              <a:t>http://www.nanotech-now.com/news.cgi?story_id=50001</a:t>
            </a:r>
            <a:endParaRPr lang="en-CA" dirty="0" smtClean="0"/>
          </a:p>
          <a:p>
            <a:r>
              <a:rPr lang="en-CA" dirty="0" smtClean="0"/>
              <a:t>Paper: </a:t>
            </a:r>
            <a:r>
              <a:rPr lang="en-US" dirty="0" smtClean="0"/>
              <a:t>Intracellular Imaging of Cesium Distribution in </a:t>
            </a:r>
            <a:r>
              <a:rPr lang="en-US" i="1" dirty="0" smtClean="0"/>
              <a:t>Arabidopsis</a:t>
            </a:r>
            <a:r>
              <a:rPr lang="en-US" dirty="0" smtClean="0"/>
              <a:t> Using Cesium Green in the ACS Applied Materials and Interfaces: http://pubs.acs.org/doi/abs/10.1021/am5009453</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Latest research</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5-second X-Ray (1 of 2)</a:t>
            </a:r>
            <a:endParaRPr lang="en-US" dirty="0"/>
          </a:p>
        </p:txBody>
      </p:sp>
      <p:sp>
        <p:nvSpPr>
          <p:cNvPr id="3" name="Content Placeholder 2"/>
          <p:cNvSpPr>
            <a:spLocks noGrp="1"/>
          </p:cNvSpPr>
          <p:nvPr>
            <p:ph idx="1"/>
          </p:nvPr>
        </p:nvSpPr>
        <p:spPr/>
        <p:txBody>
          <a:bodyPr>
            <a:normAutofit fontScale="92500" lnSpcReduction="20000"/>
          </a:bodyPr>
          <a:lstStyle/>
          <a:p>
            <a:r>
              <a:rPr lang="en-CA" sz="4000" dirty="0" smtClean="0"/>
              <a:t>In Mexico, researchers had devised a new kind of x-ray machine that can process data from an x-ray session in five seconds.</a:t>
            </a:r>
          </a:p>
          <a:p>
            <a:r>
              <a:rPr lang="en-US" sz="4000" dirty="0" smtClean="0"/>
              <a:t>The new equipment ..  replaces the radiographic film for a radiation detector, which will provide electrical signals proportional to the levels of radiation received.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5-second X-Ray (2 of 2)</a:t>
            </a:r>
            <a:endParaRPr lang="en-US" dirty="0"/>
          </a:p>
        </p:txBody>
      </p:sp>
      <p:sp>
        <p:nvSpPr>
          <p:cNvPr id="3" name="Content Placeholder 2"/>
          <p:cNvSpPr>
            <a:spLocks noGrp="1"/>
          </p:cNvSpPr>
          <p:nvPr>
            <p:ph idx="1"/>
          </p:nvPr>
        </p:nvSpPr>
        <p:spPr/>
        <p:txBody>
          <a:bodyPr/>
          <a:lstStyle/>
          <a:p>
            <a:r>
              <a:rPr lang="en-US" dirty="0" smtClean="0"/>
              <a:t>The digital detectors contain a device called a cesium iodide </a:t>
            </a:r>
            <a:r>
              <a:rPr lang="en-US" dirty="0" err="1" smtClean="0"/>
              <a:t>scintillator</a:t>
            </a:r>
            <a:r>
              <a:rPr lang="en-US" dirty="0" smtClean="0"/>
              <a:t>, that converts X-rays into light, which in turn is converted into digital signals through a layer of amorphous silicon photodiodes that are processed to obtain a picture</a:t>
            </a:r>
          </a:p>
          <a:p>
            <a:r>
              <a:rPr lang="en-US" dirty="0" smtClean="0"/>
              <a:t>http://phys.org/news/2014-08-x-rays-seconds.html</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King Richard III (1 of 7)</a:t>
            </a:r>
            <a:endParaRPr lang="en-US" dirty="0"/>
          </a:p>
        </p:txBody>
      </p:sp>
      <p:sp>
        <p:nvSpPr>
          <p:cNvPr id="3" name="Content Placeholder 2"/>
          <p:cNvSpPr>
            <a:spLocks noGrp="1"/>
          </p:cNvSpPr>
          <p:nvPr>
            <p:ph idx="1"/>
          </p:nvPr>
        </p:nvSpPr>
        <p:spPr/>
        <p:txBody>
          <a:bodyPr>
            <a:normAutofit lnSpcReduction="10000"/>
          </a:bodyPr>
          <a:lstStyle/>
          <a:p>
            <a:r>
              <a:rPr lang="en-US" dirty="0" smtClean="0"/>
              <a:t>King of England for two years, 1483 - 1485 in the Battle of Bosworth Field</a:t>
            </a:r>
          </a:p>
          <a:p>
            <a:r>
              <a:rPr lang="en-US" dirty="0" smtClean="0"/>
              <a:t>last king of the House of York and the last of the Plantagenet dynasty. </a:t>
            </a:r>
          </a:p>
          <a:p>
            <a:r>
              <a:rPr lang="en-US" dirty="0" smtClean="0"/>
              <a:t>His defeat at Bosworth Field, the last decisive battle of the Wars of the Roses, </a:t>
            </a:r>
            <a:r>
              <a:rPr lang="en-US" dirty="0" err="1" smtClean="0"/>
              <a:t>symbolises</a:t>
            </a:r>
            <a:r>
              <a:rPr lang="en-US" dirty="0" smtClean="0"/>
              <a:t> the end of the Middle Ages in England. </a:t>
            </a:r>
          </a:p>
          <a:p>
            <a:r>
              <a:rPr lang="en-US" dirty="0" smtClean="0"/>
              <a:t>the subject of the play Richard III by William Shakespeare.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King Richard III (2 of 7)</a:t>
            </a:r>
            <a:endParaRPr lang="en-US" dirty="0"/>
          </a:p>
        </p:txBody>
      </p:sp>
      <p:sp>
        <p:nvSpPr>
          <p:cNvPr id="3" name="Content Placeholder 2"/>
          <p:cNvSpPr>
            <a:spLocks noGrp="1"/>
          </p:cNvSpPr>
          <p:nvPr>
            <p:ph idx="1"/>
          </p:nvPr>
        </p:nvSpPr>
        <p:spPr/>
        <p:txBody>
          <a:bodyPr/>
          <a:lstStyle/>
          <a:p>
            <a:r>
              <a:rPr lang="en-CA" dirty="0" smtClean="0"/>
              <a:t>In 2012, his remains were found in a parking lot in Leicester, England</a:t>
            </a:r>
          </a:p>
          <a:p>
            <a:r>
              <a:rPr lang="en-CA" dirty="0" smtClean="0"/>
              <a:t>Feb. 2013 scientists confirmed it was Richard III</a:t>
            </a:r>
          </a:p>
          <a:p>
            <a:r>
              <a:rPr lang="en-CA" dirty="0" smtClean="0"/>
              <a:t>Sept. 2014 scientists confirmed Richard IIII was killed in battle.</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King Richard III (3 of 7)</a:t>
            </a:r>
            <a:endParaRPr lang="en-US" dirty="0"/>
          </a:p>
        </p:txBody>
      </p:sp>
      <p:sp>
        <p:nvSpPr>
          <p:cNvPr id="3" name="Content Placeholder 2"/>
          <p:cNvSpPr>
            <a:spLocks noGrp="1"/>
          </p:cNvSpPr>
          <p:nvPr>
            <p:ph idx="1"/>
          </p:nvPr>
        </p:nvSpPr>
        <p:spPr/>
        <p:txBody>
          <a:bodyPr>
            <a:normAutofit/>
          </a:bodyPr>
          <a:lstStyle/>
          <a:p>
            <a:r>
              <a:rPr lang="en-US" dirty="0" smtClean="0"/>
              <a:t>Dr Heather </a:t>
            </a:r>
            <a:r>
              <a:rPr lang="en-US" dirty="0" err="1" smtClean="0"/>
              <a:t>Bonney</a:t>
            </a:r>
            <a:r>
              <a:rPr lang="en-US" dirty="0" smtClean="0"/>
              <a:t> (Natural History Museum </a:t>
            </a:r>
            <a:r>
              <a:rPr lang="en-US" dirty="0" err="1" smtClean="0"/>
              <a:t>London,UK</a:t>
            </a:r>
            <a:r>
              <a:rPr lang="en-US" dirty="0" smtClean="0"/>
              <a:t>), "Appleby and colleagues provide a compelling account, giving </a:t>
            </a:r>
            <a:r>
              <a:rPr lang="en-US" dirty="0" err="1" smtClean="0"/>
              <a:t>tantalising</a:t>
            </a:r>
            <a:r>
              <a:rPr lang="en-US" dirty="0" smtClean="0"/>
              <a:t> glimpses into the validity of the historic accounts of his death, which were heavily edited by the Tudors in the following 200 years. Wherever his remains are again laid to rest, I am sure that Richard III will continue to divide opinion fiercely for centuries to come."</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did the scientists confirm the battle wounds? (4 of </a:t>
            </a:r>
            <a:r>
              <a:rPr lang="en-CA" dirty="0" smtClean="0"/>
              <a:t>7)</a:t>
            </a:r>
            <a:endParaRPr lang="en-US" dirty="0"/>
          </a:p>
        </p:txBody>
      </p:sp>
      <p:sp>
        <p:nvSpPr>
          <p:cNvPr id="3" name="Content Placeholder 2"/>
          <p:cNvSpPr>
            <a:spLocks noGrp="1"/>
          </p:cNvSpPr>
          <p:nvPr>
            <p:ph idx="1"/>
          </p:nvPr>
        </p:nvSpPr>
        <p:spPr/>
        <p:txBody>
          <a:bodyPr/>
          <a:lstStyle/>
          <a:p>
            <a:r>
              <a:rPr lang="en-US" dirty="0" smtClean="0"/>
              <a:t>http://www.sciencedaily.com/releases/2014/09/140917073116.htm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Naming the X-Ray</a:t>
            </a:r>
            <a:endParaRPr lang="en-US" dirty="0"/>
          </a:p>
        </p:txBody>
      </p:sp>
      <p:sp>
        <p:nvSpPr>
          <p:cNvPr id="3" name="Content Placeholder 2"/>
          <p:cNvSpPr>
            <a:spLocks noGrp="1"/>
          </p:cNvSpPr>
          <p:nvPr>
            <p:ph idx="1"/>
          </p:nvPr>
        </p:nvSpPr>
        <p:spPr/>
        <p:txBody>
          <a:bodyPr>
            <a:normAutofit/>
          </a:bodyPr>
          <a:lstStyle/>
          <a:p>
            <a:r>
              <a:rPr lang="en-US" dirty="0" smtClean="0"/>
              <a:t>The photograph electrified the general public and aroused great scientific interest in the new form of radiation. Roentgen called it "X" to indicate it was an unknown type of radiation. The name stuck, although (over Roentgen's objections), many of his colleagues suggested calling them Roentgen rays. They are still occasionally referred to as Roentgen rays in German-speaking countries.</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Richard III &amp; CTs (5 of 7)</a:t>
            </a:r>
            <a:endParaRPr lang="en-US" dirty="0"/>
          </a:p>
        </p:txBody>
      </p:sp>
      <p:sp>
        <p:nvSpPr>
          <p:cNvPr id="3" name="Content Placeholder 2"/>
          <p:cNvSpPr>
            <a:spLocks noGrp="1"/>
          </p:cNvSpPr>
          <p:nvPr>
            <p:ph idx="1"/>
          </p:nvPr>
        </p:nvSpPr>
        <p:spPr/>
        <p:txBody>
          <a:bodyPr/>
          <a:lstStyle/>
          <a:p>
            <a:r>
              <a:rPr lang="en-US" dirty="0" smtClean="0"/>
              <a:t>whole body CT scans and micro-CT imaging of injured bones </a:t>
            </a:r>
            <a:r>
              <a:rPr lang="en-US" dirty="0" err="1" smtClean="0"/>
              <a:t>analysed</a:t>
            </a:r>
            <a:r>
              <a:rPr lang="en-US" dirty="0" smtClean="0"/>
              <a:t> trauma to the 500-year-old skeleton &amp; determined which of the King's wounds might have proved fatal. </a:t>
            </a:r>
          </a:p>
          <a:p>
            <a:r>
              <a:rPr lang="en-US" dirty="0" smtClean="0"/>
              <a:t>They also </a:t>
            </a:r>
            <a:r>
              <a:rPr lang="en-US" dirty="0" err="1" smtClean="0"/>
              <a:t>analysed</a:t>
            </a:r>
            <a:r>
              <a:rPr lang="en-US" dirty="0" smtClean="0"/>
              <a:t> tool marks on bone to identify the medieval weapons potentially responsible for his injuries.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King Richard III (6 of 7)</a:t>
            </a:r>
            <a:endParaRPr lang="en-US" dirty="0"/>
          </a:p>
        </p:txBody>
      </p:sp>
      <p:sp>
        <p:nvSpPr>
          <p:cNvPr id="3" name="Content Placeholder 2"/>
          <p:cNvSpPr>
            <a:spLocks noGrp="1"/>
          </p:cNvSpPr>
          <p:nvPr>
            <p:ph idx="1"/>
          </p:nvPr>
        </p:nvSpPr>
        <p:spPr/>
        <p:txBody>
          <a:bodyPr/>
          <a:lstStyle/>
          <a:p>
            <a:r>
              <a:rPr lang="en-US" dirty="0" smtClean="0"/>
              <a:t>The results, published in </a:t>
            </a:r>
            <a:r>
              <a:rPr lang="en-US" i="1" dirty="0" smtClean="0"/>
              <a:t>The Lancet</a:t>
            </a:r>
            <a:r>
              <a:rPr lang="en-US" dirty="0" smtClean="0"/>
              <a:t>, show that Richard's skeleton sustained 11 wounds at or near the time of his death -- nine of them to the skull, clearly inflicted in battle and suggesting he had removed or lost his helmet, and two to the postcranial skeleton.</a:t>
            </a:r>
          </a:p>
          <a:p>
            <a:r>
              <a:rPr lang="en-US" dirty="0" smtClean="0"/>
              <a:t>http://www.sciencedaily.com/releases/2014/09/140917073116.htm</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King Richard III (7 of 7)</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err="1" smtClean="0"/>
              <a:t>Perimortem</a:t>
            </a:r>
            <a:r>
              <a:rPr lang="en-US" dirty="0" smtClean="0"/>
              <a:t> trauma in King Richard III: a skeletal analysis”</a:t>
            </a:r>
          </a:p>
          <a:p>
            <a:r>
              <a:rPr lang="en-US" dirty="0" smtClean="0"/>
              <a:t>The Lancet, Early Online Publication, 17 September 2014</a:t>
            </a:r>
          </a:p>
          <a:p>
            <a:r>
              <a:rPr lang="en-US" dirty="0" smtClean="0"/>
              <a:t>doi:10.1016/S0140-6736(14)60804-7</a:t>
            </a:r>
          </a:p>
          <a:p>
            <a:endParaRPr lang="en-CA" dirty="0" smtClean="0"/>
          </a:p>
          <a:p>
            <a:r>
              <a:rPr lang="en-US" dirty="0" smtClean="0"/>
              <a:t>http://www.thelancet.com/journals/lancet/article/PIIS0140-6736%2814%2960804-7/abstract</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Wearables</a:t>
            </a:r>
            <a:r>
              <a:rPr lang="en-CA" dirty="0" smtClean="0"/>
              <a:t> instead of scanning equipment (1 of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researchers at the University of Michigan have developed a </a:t>
            </a:r>
            <a:r>
              <a:rPr lang="en-US" dirty="0" err="1" smtClean="0"/>
              <a:t>graphene</a:t>
            </a:r>
            <a:r>
              <a:rPr lang="en-US" dirty="0" smtClean="0"/>
              <a:t>-based wearable sensor capable of detecting airborne chemicals that serve as indicators of medical conditions. </a:t>
            </a:r>
            <a:endParaRPr lang="en-US" dirty="0" smtClean="0"/>
          </a:p>
          <a:p>
            <a:r>
              <a:rPr lang="en-US" dirty="0" smtClean="0"/>
              <a:t>E.g. the </a:t>
            </a:r>
            <a:r>
              <a:rPr lang="en-US" dirty="0" smtClean="0"/>
              <a:t>sensor could detect acetone, which is a biomarker for diabetes. Or it could detect abnormal levels of nitric oxide and oxygen, which would be an indicator of conditions such as high blood pressure, anemia, or lung disease [medical imaging]</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Wearables</a:t>
            </a:r>
            <a:r>
              <a:rPr lang="en-CA" dirty="0" smtClean="0"/>
              <a:t> instead of scanning equipment (2 of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Claim: </a:t>
            </a:r>
            <a:r>
              <a:rPr lang="en-US" dirty="0" err="1" smtClean="0"/>
              <a:t>graphene</a:t>
            </a:r>
            <a:r>
              <a:rPr lang="en-US" dirty="0" smtClean="0"/>
              <a:t> enables extremely fast response times of tenths of a second as opposed to tens or hundreds of seconds in existing technology.</a:t>
            </a:r>
          </a:p>
          <a:p>
            <a:r>
              <a:rPr lang="en-US" dirty="0" smtClean="0"/>
              <a:t>sensors are highly sensitive, capable of detecting molecules with a concentration of a few parts per billion.</a:t>
            </a:r>
          </a:p>
          <a:p>
            <a:r>
              <a:rPr lang="en-US" dirty="0" smtClean="0"/>
              <a:t>researchers have been able to put an entire  chromatography system on a single chip that is able to operate with very little power so a badge-size device could be worn on the body to give continuous monitoring of health conditions</a:t>
            </a:r>
          </a:p>
          <a:p>
            <a:r>
              <a:rPr lang="en-US" dirty="0" smtClean="0"/>
              <a:t>http://spectrum.ieee.org/nanoclast/biomedical/devices/graphenebased-sensor-brings-new-wrinkle-to-wearable-sensors</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Wearables</a:t>
            </a:r>
            <a:r>
              <a:rPr lang="en-CA" dirty="0" smtClean="0"/>
              <a:t> instead of scanning equipment (3 of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Average American’s health insurance payments fluctuate once a year. Imagine if that rate changed each</a:t>
            </a:r>
            <a:r>
              <a:rPr lang="en-US" i="1" dirty="0" smtClean="0"/>
              <a:t> day</a:t>
            </a:r>
            <a:r>
              <a:rPr lang="en-US" dirty="0" smtClean="0"/>
              <a:t>, determined in part by a sensor-rich gadget on the wrist. </a:t>
            </a:r>
            <a:r>
              <a:rPr lang="en-US" dirty="0" smtClean="0"/>
              <a:t>(1 </a:t>
            </a:r>
            <a:r>
              <a:rPr lang="en-US" dirty="0" smtClean="0"/>
              <a:t>in 10 Americans wear them</a:t>
            </a:r>
            <a:r>
              <a:rPr lang="en-US" dirty="0" smtClean="0"/>
              <a:t>.)</a:t>
            </a:r>
            <a:endParaRPr lang="en-US" dirty="0" smtClean="0"/>
          </a:p>
          <a:p>
            <a:r>
              <a:rPr lang="en-US" dirty="0" smtClean="0"/>
              <a:t>The next generations of devices like the </a:t>
            </a:r>
            <a:r>
              <a:rPr lang="en-US" dirty="0" err="1" smtClean="0"/>
              <a:t>Fitbit</a:t>
            </a:r>
            <a:r>
              <a:rPr lang="en-US" dirty="0" smtClean="0"/>
              <a:t> or Jawbone Up are already preparing to play a bigger role in how individual-and-group health insurance costs are decided, tech developers and experts in the healthcare space have told </a:t>
            </a:r>
            <a:r>
              <a:rPr lang="en-US" i="1" dirty="0" smtClean="0"/>
              <a:t>Forbes,</a:t>
            </a:r>
            <a:r>
              <a:rPr lang="en-US" dirty="0" smtClean="0"/>
              <a:t> thanks to the growing data they’re generating about our bodies. </a:t>
            </a:r>
          </a:p>
          <a:p>
            <a:r>
              <a:rPr lang="en-US" dirty="0" smtClean="0"/>
              <a:t>http://www.forbes.com/sites/parmyolson/2014/06/19/wearable-tech-health-insurance/</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MICA (1 of 2)</a:t>
            </a:r>
            <a:endParaRPr lang="en-US" dirty="0"/>
          </a:p>
        </p:txBody>
      </p:sp>
      <p:pic>
        <p:nvPicPr>
          <p:cNvPr id="4" name="Content Placeholder 3" descr="MICA.jpg"/>
          <p:cNvPicPr>
            <a:picLocks noGrp="1" noChangeAspect="1"/>
          </p:cNvPicPr>
          <p:nvPr>
            <p:ph idx="1"/>
          </p:nvPr>
        </p:nvPicPr>
        <p:blipFill>
          <a:blip r:embed="rId2" cstate="print"/>
          <a:stretch>
            <a:fillRect/>
          </a:stretch>
        </p:blipFill>
        <p:spPr>
          <a:xfrm>
            <a:off x="548922" y="1600200"/>
            <a:ext cx="8046156" cy="4525963"/>
          </a:xfrm>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MICA (2 of 2)</a:t>
            </a:r>
            <a:endParaRPr lang="en-US" dirty="0"/>
          </a:p>
        </p:txBody>
      </p:sp>
      <p:sp>
        <p:nvSpPr>
          <p:cNvPr id="3" name="Content Placeholder 2"/>
          <p:cNvSpPr>
            <a:spLocks noGrp="1"/>
          </p:cNvSpPr>
          <p:nvPr>
            <p:ph idx="1"/>
          </p:nvPr>
        </p:nvSpPr>
        <p:spPr/>
        <p:txBody>
          <a:bodyPr>
            <a:normAutofit fontScale="92500"/>
          </a:bodyPr>
          <a:lstStyle/>
          <a:p>
            <a:r>
              <a:rPr lang="en-US" dirty="0" smtClean="0"/>
              <a:t>My Intelligent Communication Accessory [MICA], will be carried at select Barney's and Opening Ceremony stores in time for the holiday season.</a:t>
            </a:r>
          </a:p>
          <a:p>
            <a:r>
              <a:rPr lang="en-CA" dirty="0" smtClean="0"/>
              <a:t>This is an Intel/Opening Ceremony product</a:t>
            </a:r>
          </a:p>
          <a:p>
            <a:r>
              <a:rPr lang="en-CA" dirty="0" smtClean="0"/>
              <a:t>No real details/not a fitness monitor (at this time)</a:t>
            </a:r>
          </a:p>
          <a:p>
            <a:r>
              <a:rPr lang="en-US" dirty="0" smtClean="0"/>
              <a:t>http://www.fastcompany.com/3035079/internet-of-things/opening-ceremony-takes-wraps-off-intel-powered-smart-bracelet?partner=rss</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Stylish </a:t>
            </a:r>
            <a:r>
              <a:rPr lang="en-CA" dirty="0" err="1" smtClean="0"/>
              <a:t>wearables</a:t>
            </a:r>
            <a:r>
              <a:rPr lang="en-CA" dirty="0" smtClean="0"/>
              <a:t> (1 of 2)</a:t>
            </a:r>
            <a:endParaRPr lang="en-US" dirty="0"/>
          </a:p>
        </p:txBody>
      </p:sp>
      <p:sp>
        <p:nvSpPr>
          <p:cNvPr id="3" name="Content Placeholder 2"/>
          <p:cNvSpPr>
            <a:spLocks noGrp="1"/>
          </p:cNvSpPr>
          <p:nvPr>
            <p:ph idx="1"/>
          </p:nvPr>
        </p:nvSpPr>
        <p:spPr/>
        <p:txBody>
          <a:bodyPr>
            <a:normAutofit/>
          </a:bodyPr>
          <a:lstStyle/>
          <a:p>
            <a:r>
              <a:rPr lang="en-CA" dirty="0" err="1" smtClean="0"/>
              <a:t>Fitbit</a:t>
            </a:r>
            <a:r>
              <a:rPr lang="en-CA" dirty="0" smtClean="0"/>
              <a:t>, other wearable fitness monitoring , and wearable technology companies are working on making their products more fashionable</a:t>
            </a:r>
          </a:p>
          <a:p>
            <a:r>
              <a:rPr lang="en-CA" dirty="0" err="1" smtClean="0"/>
              <a:t>Fitbit</a:t>
            </a:r>
            <a:r>
              <a:rPr lang="en-CA" dirty="0" smtClean="0"/>
              <a:t>/Tory Burch</a:t>
            </a:r>
          </a:p>
          <a:p>
            <a:r>
              <a:rPr lang="en-US" dirty="0" smtClean="0"/>
              <a:t>Google Glass/Diane von Furstenberg</a:t>
            </a:r>
          </a:p>
          <a:p>
            <a:r>
              <a:rPr lang="en-CA" dirty="0" smtClean="0"/>
              <a:t>Silicon Valley companies were everywhere at NY’s Fall 2014 fashion week</a:t>
            </a:r>
            <a:endParaRPr 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Stylish </a:t>
            </a:r>
            <a:r>
              <a:rPr lang="en-CA" dirty="0" err="1" smtClean="0"/>
              <a:t>wearables</a:t>
            </a:r>
            <a:r>
              <a:rPr lang="en-CA" dirty="0" smtClean="0"/>
              <a:t> (2 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Ralph Lauren has a sports shirt, with knitted-in sensors that can read the wearer's heartbeat and respiration. </a:t>
            </a:r>
          </a:p>
          <a:p>
            <a:r>
              <a:rPr lang="en-US" dirty="0" smtClean="0"/>
              <a:t>Look like a fitted black crew-neck shirt. Upon close inspection, a band of thicker fabric mid-torso is apparent, and it houses a Bluetooth transmitter, an accelerometer, and a gyroscope by </a:t>
            </a:r>
            <a:r>
              <a:rPr lang="en-US" dirty="0" err="1" smtClean="0"/>
              <a:t>OMSignal</a:t>
            </a:r>
            <a:r>
              <a:rPr lang="en-US" dirty="0" smtClean="0"/>
              <a:t>, a biometric-tracker company.  </a:t>
            </a:r>
          </a:p>
          <a:p>
            <a:r>
              <a:rPr lang="en-US" dirty="0" smtClean="0"/>
              <a:t>http://www.slate.com/blogs/moneybox/2014/09/05/wearable_technology_companies_partner_with_fashion_labels_at_new_york_fashion.html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NASA and X-Rays</a:t>
            </a:r>
            <a:endParaRPr lang="en-US" dirty="0"/>
          </a:p>
        </p:txBody>
      </p:sp>
      <p:sp>
        <p:nvSpPr>
          <p:cNvPr id="3" name="Content Placeholder 2"/>
          <p:cNvSpPr>
            <a:spLocks noGrp="1"/>
          </p:cNvSpPr>
          <p:nvPr>
            <p:ph idx="1"/>
          </p:nvPr>
        </p:nvSpPr>
        <p:spPr/>
        <p:txBody>
          <a:bodyPr>
            <a:normAutofit lnSpcReduction="10000"/>
          </a:bodyPr>
          <a:lstStyle/>
          <a:p>
            <a:r>
              <a:rPr lang="en-US" dirty="0" smtClean="0"/>
              <a:t>The Earth's atmosphere is thick enough that virtually no X-rays are able to penetrate from outer space all the way to the Earth's surface. This is good for us but also bad for astronomy - we have to put X-ray telescopes and detectors on satellites! We cannot do X-ray astronomy from the ground.</a:t>
            </a:r>
          </a:p>
          <a:p>
            <a:r>
              <a:rPr lang="en-US" dirty="0" smtClean="0">
                <a:hlinkClick r:id="rId2"/>
              </a:rPr>
              <a:t>http://science.hq.nasa.gov/kids/imagers/ems/xrays.html</a:t>
            </a:r>
            <a:endParaRPr lang="en-US" dirty="0" smtClean="0"/>
          </a:p>
          <a:p>
            <a:endParaRPr lang="en-US" b="1"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Vancouver scene</a:t>
            </a:r>
            <a:endParaRPr lang="en-US" dirty="0"/>
          </a:p>
        </p:txBody>
      </p:sp>
      <p:sp>
        <p:nvSpPr>
          <p:cNvPr id="3" name="Content Placeholder 2"/>
          <p:cNvSpPr>
            <a:spLocks noGrp="1"/>
          </p:cNvSpPr>
          <p:nvPr>
            <p:ph idx="1"/>
          </p:nvPr>
        </p:nvSpPr>
        <p:spPr/>
        <p:txBody>
          <a:bodyPr/>
          <a:lstStyle/>
          <a:p>
            <a:r>
              <a:rPr lang="en-US" dirty="0" smtClean="0"/>
              <a:t>http://www.straight.com/life/729586/wearable-technology-sets-sail-vancouver</a:t>
            </a:r>
          </a:p>
          <a:p>
            <a:pPr>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Allan </a:t>
            </a:r>
            <a:r>
              <a:rPr lang="en-CA" dirty="0" err="1" smtClean="0"/>
              <a:t>Noordvyk</a:t>
            </a:r>
            <a:r>
              <a:rPr lang="en-CA" dirty="0" smtClean="0"/>
              <a:t> &amp; McKesson</a:t>
            </a:r>
            <a:endParaRPr lang="en-US" dirty="0"/>
          </a:p>
        </p:txBody>
      </p:sp>
      <p:sp>
        <p:nvSpPr>
          <p:cNvPr id="3" name="Content Placeholder 2"/>
          <p:cNvSpPr>
            <a:spLocks noGrp="1"/>
          </p:cNvSpPr>
          <p:nvPr>
            <p:ph idx="1"/>
          </p:nvPr>
        </p:nvSpPr>
        <p:spPr/>
        <p:txBody>
          <a:bodyPr/>
          <a:lstStyle/>
          <a:p>
            <a:r>
              <a:rPr lang="en-US" dirty="0" smtClean="0"/>
              <a:t>Lung Cancer Screening Debate Continues to Draw Breath </a:t>
            </a:r>
          </a:p>
          <a:p>
            <a:r>
              <a:rPr lang="en-US" dirty="0" smtClean="0">
                <a:hlinkClick r:id="rId2"/>
              </a:rPr>
              <a:t>http://www.medicalimagingtalk.com/4360/lung-cancer-screening-debate-continues-to-draw-breath/</a:t>
            </a:r>
            <a:endParaRPr lang="en-US"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Segue to Week 4: electronic skin and breast cancer detection</a:t>
            </a:r>
            <a:endParaRPr lang="en-US" dirty="0"/>
          </a:p>
        </p:txBody>
      </p:sp>
      <p:sp>
        <p:nvSpPr>
          <p:cNvPr id="3" name="Content Placeholder 2"/>
          <p:cNvSpPr>
            <a:spLocks noGrp="1"/>
          </p:cNvSpPr>
          <p:nvPr>
            <p:ph idx="1"/>
          </p:nvPr>
        </p:nvSpPr>
        <p:spPr/>
        <p:txBody>
          <a:bodyPr/>
          <a:lstStyle/>
          <a:p>
            <a:r>
              <a:rPr lang="en-CA" dirty="0" smtClean="0"/>
              <a:t>Men and women experience breast cancer</a:t>
            </a:r>
          </a:p>
          <a:p>
            <a:r>
              <a:rPr lang="en-CA" dirty="0" smtClean="0"/>
              <a:t>Sept. 10, 2014 researcher at University of Nebraska announced an electronic skin that can detect lumps in breasts</a:t>
            </a:r>
          </a:p>
          <a:p>
            <a:r>
              <a:rPr lang="en-CA" dirty="0" smtClean="0"/>
              <a:t>Humans can’t detect a breast lump until it’s about 21 mm (4/5 of an inch) across</a:t>
            </a:r>
          </a:p>
          <a:p>
            <a:r>
              <a:rPr lang="en-CA" dirty="0" smtClean="0"/>
              <a:t>This e-skin could detect lumps 5 mm across and at a depth of 20 mm</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Electronic skin and breast cancer </a:t>
            </a:r>
            <a:r>
              <a:rPr lang="en-CA" dirty="0" smtClean="0"/>
              <a:t>detection image (1 of 2)</a:t>
            </a:r>
            <a:endParaRPr lang="en-US" dirty="0"/>
          </a:p>
        </p:txBody>
      </p:sp>
      <p:pic>
        <p:nvPicPr>
          <p:cNvPr id="4" name="Content Placeholder 3" descr="e-skin breast cancer detection.gif"/>
          <p:cNvPicPr>
            <a:picLocks noGrp="1" noChangeAspect="1"/>
          </p:cNvPicPr>
          <p:nvPr>
            <p:ph idx="1"/>
          </p:nvPr>
        </p:nvPicPr>
        <p:blipFill>
          <a:blip r:embed="rId2" cstate="print"/>
          <a:stretch>
            <a:fillRect/>
          </a:stretch>
        </p:blipFill>
        <p:spPr>
          <a:xfrm>
            <a:off x="2190750" y="2324894"/>
            <a:ext cx="4762500" cy="3076575"/>
          </a:xfrm>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Electronic skin and breast cancer detection image (2 of 2)</a:t>
            </a:r>
            <a:endParaRPr lang="en-US" dirty="0"/>
          </a:p>
        </p:txBody>
      </p:sp>
      <p:sp>
        <p:nvSpPr>
          <p:cNvPr id="5" name="Content Placeholder 4"/>
          <p:cNvSpPr>
            <a:spLocks noGrp="1"/>
          </p:cNvSpPr>
          <p:nvPr>
            <p:ph idx="1"/>
          </p:nvPr>
        </p:nvSpPr>
        <p:spPr/>
        <p:txBody>
          <a:bodyPr/>
          <a:lstStyle/>
          <a:p>
            <a:endParaRPr lang="en-CA" dirty="0" smtClean="0"/>
          </a:p>
          <a:p>
            <a:r>
              <a:rPr lang="en-US" dirty="0" smtClean="0"/>
              <a:t>Using a silicone model of a breast and embedding objects representing lumps, scientists have successfully tested an electronic skin that can accurately “feel” and image lumps much smaller than those detectable by manual exams.</a:t>
            </a:r>
          </a:p>
          <a:p>
            <a:r>
              <a:rPr lang="en-US" dirty="0" smtClean="0"/>
              <a:t>Credit: American Chemical Society </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e-skin: technical details (1 of 2)</a:t>
            </a:r>
            <a:endParaRPr lang="en-US" dirty="0"/>
          </a:p>
        </p:txBody>
      </p:sp>
      <p:sp>
        <p:nvSpPr>
          <p:cNvPr id="3" name="Content Placeholder 2"/>
          <p:cNvSpPr>
            <a:spLocks noGrp="1"/>
          </p:cNvSpPr>
          <p:nvPr>
            <p:ph idx="1"/>
          </p:nvPr>
        </p:nvSpPr>
        <p:spPr/>
        <p:txBody>
          <a:bodyPr>
            <a:normAutofit/>
          </a:bodyPr>
          <a:lstStyle/>
          <a:p>
            <a:r>
              <a:rPr lang="en-US" dirty="0" smtClean="0"/>
              <a:t>The research team built the tactile device layer-by-layer using spin coating of polymers in combination with the deposition of 10-nanometer (nm) gold </a:t>
            </a:r>
            <a:r>
              <a:rPr lang="en-US" dirty="0" err="1" smtClean="0"/>
              <a:t>nanoparticles</a:t>
            </a:r>
            <a:r>
              <a:rPr lang="en-US" dirty="0" smtClean="0"/>
              <a:t>, which are often used in cancer detection and treatment techniques—along with 3-nm cadmium sulfide </a:t>
            </a:r>
            <a:r>
              <a:rPr lang="en-US" dirty="0" err="1" smtClean="0"/>
              <a:t>nanoparticles</a:t>
            </a:r>
            <a:r>
              <a:rPr lang="en-US" dirty="0" smtClean="0"/>
              <a:t>.)</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e-skin: technical details </a:t>
            </a:r>
            <a:r>
              <a:rPr lang="en-CA" dirty="0" smtClean="0"/>
              <a:t>(2 </a:t>
            </a:r>
            <a:r>
              <a:rPr lang="en-CA" dirty="0" smtClean="0"/>
              <a:t>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overall multilayer structure consisted of three layers of gold </a:t>
            </a:r>
            <a:r>
              <a:rPr lang="en-US" dirty="0" err="1" smtClean="0"/>
              <a:t>nanoparticles</a:t>
            </a:r>
            <a:r>
              <a:rPr lang="en-US" dirty="0" smtClean="0"/>
              <a:t> and two layers of cadmium sulfide </a:t>
            </a:r>
            <a:r>
              <a:rPr lang="en-US" dirty="0" err="1" smtClean="0"/>
              <a:t>nanoparticles</a:t>
            </a:r>
            <a:r>
              <a:rPr lang="en-US" dirty="0" smtClean="0"/>
              <a:t> separated by nine layers of the polymers. All of this was then deposited onto a indium-tin oxide (ITO) glass substrate. The ITO served as the bottom electrode while aluminum foil was used as the top electrode. (http://spectrum.ieee.org/nanoclast/biomedical/diagnostics/electronic-skin-made-from-nanoparticles-offers-early-breast-cancer-detection</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Electronic skin and breast cancer detection benefits</a:t>
            </a:r>
            <a:endParaRPr lang="en-US" dirty="0"/>
          </a:p>
        </p:txBody>
      </p:sp>
      <p:sp>
        <p:nvSpPr>
          <p:cNvPr id="3" name="Content Placeholder 2"/>
          <p:cNvSpPr>
            <a:spLocks noGrp="1"/>
          </p:cNvSpPr>
          <p:nvPr>
            <p:ph idx="1"/>
          </p:nvPr>
        </p:nvSpPr>
        <p:spPr/>
        <p:txBody>
          <a:bodyPr/>
          <a:lstStyle/>
          <a:p>
            <a:r>
              <a:rPr lang="en-CA" dirty="0" smtClean="0"/>
              <a:t>Mammography can be inadequate, especially for younger women</a:t>
            </a:r>
          </a:p>
          <a:p>
            <a:r>
              <a:rPr lang="en-CA" smtClean="0"/>
              <a:t>MRIs are expensive, this apparently is not</a:t>
            </a:r>
          </a:p>
          <a:p>
            <a:pPr>
              <a:buNone/>
            </a:pPr>
            <a:endParaRPr lang="en-CA"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X-Ray process</a:t>
            </a:r>
            <a:endParaRPr lang="en-US" dirty="0"/>
          </a:p>
        </p:txBody>
      </p:sp>
      <p:sp>
        <p:nvSpPr>
          <p:cNvPr id="3" name="Content Placeholder 2"/>
          <p:cNvSpPr>
            <a:spLocks noGrp="1"/>
          </p:cNvSpPr>
          <p:nvPr>
            <p:ph idx="1"/>
          </p:nvPr>
        </p:nvSpPr>
        <p:spPr/>
        <p:txBody>
          <a:bodyPr/>
          <a:lstStyle/>
          <a:p>
            <a:r>
              <a:rPr lang="en-US" dirty="0" smtClean="0"/>
              <a:t>Hospital: X-ray sensitive film is put on one side of your body, and X-rays are shot through you. </a:t>
            </a:r>
          </a:p>
          <a:p>
            <a:r>
              <a:rPr lang="en-US" dirty="0" smtClean="0"/>
              <a:t>Dentist, the film is put inside your mouth, on one side of your teeth, and X-rays are shot through your jaw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2964</TotalTime>
  <Words>4393</Words>
  <Application>Microsoft Office PowerPoint</Application>
  <PresentationFormat>On-screen Show (4:3)</PresentationFormat>
  <Paragraphs>295</Paragraphs>
  <Slides>87</Slides>
  <Notes>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Bioelectronics, Medical Imaging and Our Bodies Week 3: X-Rays and CT Scans: Useful but Carcinogenic? + Monitoring Devices </vt:lpstr>
      <vt:lpstr>FrogHeart.ca</vt:lpstr>
      <vt:lpstr>Week 2: unfinished business</vt:lpstr>
      <vt:lpstr>Stephen Friend &amp; healthy people</vt:lpstr>
      <vt:lpstr>What is this?</vt:lpstr>
      <vt:lpstr>Week 3: : X-Rays, CT Scans and monitoring devices</vt:lpstr>
      <vt:lpstr>Naming the X-Ray</vt:lpstr>
      <vt:lpstr>NASA and X-Rays</vt:lpstr>
      <vt:lpstr>X-Ray process</vt:lpstr>
      <vt:lpstr>Tooth X-Ray</vt:lpstr>
      <vt:lpstr>Why X-Rays are useful?</vt:lpstr>
      <vt:lpstr>X-Rays and CT (computed tomography)</vt:lpstr>
      <vt:lpstr>Ionizing and nonionizing radiation</vt:lpstr>
      <vt:lpstr>Definitions (1 of 2)</vt:lpstr>
      <vt:lpstr>Definitions (2 of 2)</vt:lpstr>
      <vt:lpstr>Defining radiation &amp; X-Rays</vt:lpstr>
      <vt:lpstr>Radiation is everywhere</vt:lpstr>
      <vt:lpstr>Computed Tomography: CTs</vt:lpstr>
      <vt:lpstr>Computed Tomography: CTs</vt:lpstr>
      <vt:lpstr>Computed Tomography (CTs)</vt:lpstr>
      <vt:lpstr>Computed Tomography (CTs)</vt:lpstr>
      <vt:lpstr>Carcinogenic? (1 of 6)</vt:lpstr>
      <vt:lpstr>Carcinogenic? (2 of 6)</vt:lpstr>
      <vt:lpstr>Carcinogenic? (3 of 6)</vt:lpstr>
      <vt:lpstr>Carcinogenic? (4 of 6)</vt:lpstr>
      <vt:lpstr>Carcinongenic? (5 of 6)</vt:lpstr>
      <vt:lpstr>Carcinongenic? (6 of 6)</vt:lpstr>
      <vt:lpstr>What does risk level mean?</vt:lpstr>
      <vt:lpstr>Risk</vt:lpstr>
      <vt:lpstr>Risk of breast cancer by age (1 of 3)</vt:lpstr>
      <vt:lpstr>Risk of breast cancer by age (2 of 3)</vt:lpstr>
      <vt:lpstr>Risk of breast cancer by age (3 of 3)</vt:lpstr>
      <vt:lpstr>Risk of breast cancer</vt:lpstr>
      <vt:lpstr>Keeping a history of your X-Rays</vt:lpstr>
      <vt:lpstr>Amusingly, don’t trust statistics (1 of 2)</vt:lpstr>
      <vt:lpstr>Don’t trust statistics (2 of 2)</vt:lpstr>
      <vt:lpstr>Sources of overexposure (1 of 2)</vt:lpstr>
      <vt:lpstr>Sources of overexposure (2 of 2)</vt:lpstr>
      <vt:lpstr>New medical imaging movement</vt:lpstr>
      <vt:lpstr>Less radiation for women over 70 with early breast cancer (1 of 2)</vt:lpstr>
      <vt:lpstr>Less radiation for women over 70 with early breast cancer (2 of 2)</vt:lpstr>
      <vt:lpstr>What about airport scanners?</vt:lpstr>
      <vt:lpstr>How many airport scans would be too many?</vt:lpstr>
      <vt:lpstr>So what is a backscatter X-Ray scanner used in airports? (1 of 7)</vt:lpstr>
      <vt:lpstr>Backscatter X-Ray scanner (2 of 7)</vt:lpstr>
      <vt:lpstr>Backscatter X-Ray scanners (3 of 7)</vt:lpstr>
      <vt:lpstr>Backscatter X-Ray scanners (4 of 7)</vt:lpstr>
      <vt:lpstr>Backscatter X-Ray scanners (5 of 7)</vt:lpstr>
      <vt:lpstr>Backscatter X-Ray scanners (6 of 7)</vt:lpstr>
      <vt:lpstr>Airport scanners (slide show; 7 of 7)</vt:lpstr>
      <vt:lpstr>Immune system</vt:lpstr>
      <vt:lpstr>Nuclear power plants: Fukushima (2011)</vt:lpstr>
      <vt:lpstr>What was learned before the attempt </vt:lpstr>
      <vt:lpstr>Nuclear accidents</vt:lpstr>
      <vt:lpstr>Early results from Fukushima (1 of 5)</vt:lpstr>
      <vt:lpstr>Early results from Fukushima (2 of 5)</vt:lpstr>
      <vt:lpstr>Early results from Fukushima (3 of 5)</vt:lpstr>
      <vt:lpstr>Early results from Fukushima (4 of 5)</vt:lpstr>
      <vt:lpstr>Early results from Fukushima (5 of 5)</vt:lpstr>
      <vt:lpstr>Fukushima and phytoremediation</vt:lpstr>
      <vt:lpstr>Fukushima and phytoremediation</vt:lpstr>
      <vt:lpstr>Fukushima and phytoremediation</vt:lpstr>
      <vt:lpstr>Latest research</vt:lpstr>
      <vt:lpstr>A 5-second X-Ray (1 of 2)</vt:lpstr>
      <vt:lpstr>A 5-second X-Ray (2 of 2)</vt:lpstr>
      <vt:lpstr>King Richard III (1 of 7)</vt:lpstr>
      <vt:lpstr>King Richard III (2 of 7)</vt:lpstr>
      <vt:lpstr>King Richard III (3 of 7)</vt:lpstr>
      <vt:lpstr>How did the scientists confirm the battle wounds? (4 of 7)</vt:lpstr>
      <vt:lpstr>Richard III &amp; CTs (5 of 7)</vt:lpstr>
      <vt:lpstr>King Richard III (6 of 7)</vt:lpstr>
      <vt:lpstr>King Richard III (7 of 7)</vt:lpstr>
      <vt:lpstr>Wearables instead of scanning equipment (1 of 3)</vt:lpstr>
      <vt:lpstr>Wearables instead of scanning equipment (2 of 3)</vt:lpstr>
      <vt:lpstr>Wearables instead of scanning equipment (3 of 3)</vt:lpstr>
      <vt:lpstr>MICA (1 of 2)</vt:lpstr>
      <vt:lpstr>MICA (2 of 2)</vt:lpstr>
      <vt:lpstr>Stylish wearables (1 of 2)</vt:lpstr>
      <vt:lpstr>Stylish wearables (2 of 2)</vt:lpstr>
      <vt:lpstr>Vancouver scene</vt:lpstr>
      <vt:lpstr>Allan Noordvyk &amp; McKesson</vt:lpstr>
      <vt:lpstr>Segue to Week 4: electronic skin and breast cancer detection</vt:lpstr>
      <vt:lpstr>Electronic skin and breast cancer detection image (1 of 2)</vt:lpstr>
      <vt:lpstr>Electronic skin and breast cancer detection image (2 of 2)</vt:lpstr>
      <vt:lpstr>The e-skin: technical details (1 of 2)</vt:lpstr>
      <vt:lpstr>The e-skin: technical details (2 of 2)</vt:lpstr>
      <vt:lpstr>Electronic skin and breast cancer detection benefits</vt:lpstr>
    </vt:vector>
  </TitlesOfParts>
  <Company>Frog Heart 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Maryse de la Giroday</dc:creator>
  <cp:lastModifiedBy>Maryse de la Giroday</cp:lastModifiedBy>
  <cp:revision>296</cp:revision>
  <dcterms:created xsi:type="dcterms:W3CDTF">2011-09-09T19:54:10Z</dcterms:created>
  <dcterms:modified xsi:type="dcterms:W3CDTF">2014-09-22T21:52:01Z</dcterms:modified>
</cp:coreProperties>
</file>