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8" r:id="rId3"/>
    <p:sldId id="368" r:id="rId4"/>
    <p:sldId id="372" r:id="rId5"/>
    <p:sldId id="328" r:id="rId6"/>
    <p:sldId id="429" r:id="rId7"/>
    <p:sldId id="430" r:id="rId8"/>
    <p:sldId id="369" r:id="rId9"/>
    <p:sldId id="374" r:id="rId10"/>
    <p:sldId id="375" r:id="rId11"/>
    <p:sldId id="373" r:id="rId12"/>
    <p:sldId id="329" r:id="rId13"/>
    <p:sldId id="431" r:id="rId14"/>
    <p:sldId id="307" r:id="rId15"/>
    <p:sldId id="309" r:id="rId16"/>
    <p:sldId id="310" r:id="rId17"/>
    <p:sldId id="376" r:id="rId18"/>
    <p:sldId id="311" r:id="rId19"/>
    <p:sldId id="330" r:id="rId20"/>
    <p:sldId id="331" r:id="rId21"/>
    <p:sldId id="306" r:id="rId22"/>
    <p:sldId id="283" r:id="rId23"/>
    <p:sldId id="285" r:id="rId24"/>
    <p:sldId id="313" r:id="rId25"/>
    <p:sldId id="314" r:id="rId26"/>
    <p:sldId id="315" r:id="rId27"/>
    <p:sldId id="507" r:id="rId28"/>
    <p:sldId id="316" r:id="rId29"/>
    <p:sldId id="434" r:id="rId30"/>
    <p:sldId id="435" r:id="rId31"/>
    <p:sldId id="436" r:id="rId32"/>
    <p:sldId id="437" r:id="rId33"/>
    <p:sldId id="438" r:id="rId34"/>
    <p:sldId id="439" r:id="rId35"/>
    <p:sldId id="440" r:id="rId36"/>
    <p:sldId id="441" r:id="rId37"/>
    <p:sldId id="443" r:id="rId38"/>
    <p:sldId id="444" r:id="rId39"/>
    <p:sldId id="442" r:id="rId40"/>
    <p:sldId id="445" r:id="rId41"/>
    <p:sldId id="446" r:id="rId42"/>
    <p:sldId id="447" r:id="rId43"/>
    <p:sldId id="448" r:id="rId44"/>
    <p:sldId id="449" r:id="rId45"/>
    <p:sldId id="450" r:id="rId46"/>
    <p:sldId id="451" r:id="rId47"/>
    <p:sldId id="453" r:id="rId48"/>
    <p:sldId id="454" r:id="rId49"/>
    <p:sldId id="455" r:id="rId50"/>
    <p:sldId id="456" r:id="rId51"/>
    <p:sldId id="480" r:id="rId52"/>
    <p:sldId id="481" r:id="rId53"/>
    <p:sldId id="457" r:id="rId54"/>
    <p:sldId id="452" r:id="rId55"/>
    <p:sldId id="432" r:id="rId56"/>
    <p:sldId id="459" r:id="rId57"/>
    <p:sldId id="458" r:id="rId58"/>
    <p:sldId id="460" r:id="rId59"/>
    <p:sldId id="461" r:id="rId60"/>
    <p:sldId id="462" r:id="rId61"/>
    <p:sldId id="433" r:id="rId62"/>
    <p:sldId id="463" r:id="rId63"/>
    <p:sldId id="464" r:id="rId64"/>
    <p:sldId id="465" r:id="rId65"/>
    <p:sldId id="466" r:id="rId66"/>
    <p:sldId id="467" r:id="rId67"/>
    <p:sldId id="468" r:id="rId68"/>
    <p:sldId id="469" r:id="rId69"/>
    <p:sldId id="471" r:id="rId70"/>
    <p:sldId id="472" r:id="rId71"/>
    <p:sldId id="473" r:id="rId72"/>
    <p:sldId id="474" r:id="rId73"/>
    <p:sldId id="475" r:id="rId74"/>
    <p:sldId id="477" r:id="rId75"/>
    <p:sldId id="476" r:id="rId76"/>
    <p:sldId id="508" r:id="rId77"/>
    <p:sldId id="478" r:id="rId78"/>
    <p:sldId id="509" r:id="rId79"/>
    <p:sldId id="479" r:id="rId80"/>
    <p:sldId id="482" r:id="rId81"/>
    <p:sldId id="483" r:id="rId82"/>
    <p:sldId id="484" r:id="rId83"/>
    <p:sldId id="510" r:id="rId84"/>
    <p:sldId id="511" r:id="rId85"/>
    <p:sldId id="512" r:id="rId86"/>
    <p:sldId id="485" r:id="rId87"/>
    <p:sldId id="486" r:id="rId88"/>
    <p:sldId id="487" r:id="rId89"/>
    <p:sldId id="488" r:id="rId90"/>
    <p:sldId id="489" r:id="rId91"/>
    <p:sldId id="490" r:id="rId92"/>
    <p:sldId id="491" r:id="rId93"/>
    <p:sldId id="492" r:id="rId94"/>
    <p:sldId id="493" r:id="rId95"/>
    <p:sldId id="496" r:id="rId96"/>
    <p:sldId id="494" r:id="rId97"/>
    <p:sldId id="495" r:id="rId98"/>
    <p:sldId id="497" r:id="rId99"/>
    <p:sldId id="498" r:id="rId100"/>
    <p:sldId id="499" r:id="rId101"/>
    <p:sldId id="503" r:id="rId102"/>
    <p:sldId id="504" r:id="rId103"/>
    <p:sldId id="500" r:id="rId104"/>
    <p:sldId id="502" r:id="rId105"/>
    <p:sldId id="501" r:id="rId106"/>
    <p:sldId id="505" r:id="rId107"/>
    <p:sldId id="506" r:id="rId10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2D9B2-0BBA-4CF8-86F3-E2118AE629F4}" type="datetimeFigureOut">
              <a:rPr lang="en-US" smtClean="0"/>
              <a:pPr/>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504F1-D35A-4A63-A86D-521F57600D6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2D9B2-0BBA-4CF8-86F3-E2118AE629F4}" type="datetimeFigureOut">
              <a:rPr lang="en-US" smtClean="0"/>
              <a:pPr/>
              <a:t>9/30/2014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504F1-D35A-4A63-A86D-521F57600D6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hyperlink" Target="http://neuroethics.med.ubc.ca/" TargetMode="External"/><Relationship Id="rId2" Type="http://schemas.openxmlformats.org/officeDocument/2006/relationships/hyperlink" Target="http://www.shambhalasun.com/index.php?option=content&amp;task=view&amp;id=1611" TargetMode="External"/><Relationship Id="rId1" Type="http://schemas.openxmlformats.org/officeDocument/2006/relationships/slideLayout" Target="../slideLayouts/slideLayout2.xml"/><Relationship Id="rId5" Type="http://schemas.openxmlformats.org/officeDocument/2006/relationships/hyperlink" Target="http://www.brain-map.org/" TargetMode="External"/><Relationship Id="rId4" Type="http://schemas.openxmlformats.org/officeDocument/2006/relationships/hyperlink" Target="https://www.alleninstitute.org/" TargetMode="Externa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theatlantic.com/health/archive/2012/04/6-cool-things-people-have-done-inside-mri-scanners/256416/"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radiologyinfo.org/en/info.cfm?pg=pet" TargetMode="External"/><Relationship Id="rId2" Type="http://schemas.openxmlformats.org/officeDocument/2006/relationships/hyperlink" Target="http://en.wikipedia.org/wiki/Positron_emission_tomography"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www.youtube.com/watch?v=DfgkAJmp9-A"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ience.hq.nasa.gov/kids/imagers/ems/xrays.html"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urekalert.org/pub_releases/2014-09/uoef-nee092414.php"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www.eurekalert.org/pub_releases/2014-09/cp-sdo091114.php"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www.theguardian.com/science/2014/jul/07/human-brain-project-researchers-threaten-boycot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352800"/>
          </a:xfrm>
        </p:spPr>
        <p:txBody>
          <a:bodyPr/>
          <a:lstStyle/>
          <a:p>
            <a:r>
              <a:rPr lang="en-US" sz="3600" dirty="0" smtClean="0"/>
              <a:t>Bioelectronics, Medical Imaging and Our Bodies</a:t>
            </a:r>
            <a:br>
              <a:rPr lang="en-US" sz="3600" dirty="0" smtClean="0"/>
            </a:br>
            <a:r>
              <a:rPr lang="en-US" sz="3600" dirty="0" smtClean="0"/>
              <a:t>Week 4: Peering into the brain: Functional MRI and </a:t>
            </a:r>
            <a:r>
              <a:rPr lang="en-US" sz="3600" smtClean="0"/>
              <a:t>neuroimaging</a:t>
            </a:r>
            <a:r>
              <a:rPr lang="en-CA" dirty="0" smtClean="0"/>
              <a:t/>
            </a:r>
            <a:br>
              <a:rPr lang="en-CA" dirty="0" smtClean="0"/>
            </a:br>
            <a:endParaRPr lang="en-US" dirty="0"/>
          </a:p>
        </p:txBody>
      </p:sp>
      <p:sp>
        <p:nvSpPr>
          <p:cNvPr id="3" name="Subtitle 2"/>
          <p:cNvSpPr>
            <a:spLocks noGrp="1"/>
          </p:cNvSpPr>
          <p:nvPr>
            <p:ph type="subTitle" idx="1"/>
          </p:nvPr>
        </p:nvSpPr>
        <p:spPr>
          <a:xfrm>
            <a:off x="1371600" y="4267200"/>
            <a:ext cx="6400800" cy="1752600"/>
          </a:xfrm>
        </p:spPr>
        <p:txBody>
          <a:bodyPr>
            <a:normAutofit fontScale="92500"/>
          </a:bodyPr>
          <a:lstStyle/>
          <a:p>
            <a:r>
              <a:rPr lang="en-CA" dirty="0" err="1" smtClean="0"/>
              <a:t>Maryse</a:t>
            </a:r>
            <a:r>
              <a:rPr lang="en-CA" dirty="0" smtClean="0"/>
              <a:t> de la Giroday</a:t>
            </a:r>
          </a:p>
          <a:p>
            <a:r>
              <a:rPr lang="en-CA" dirty="0" smtClean="0"/>
              <a:t>6-week course</a:t>
            </a:r>
          </a:p>
          <a:p>
            <a:r>
              <a:rPr lang="en-CA" dirty="0" smtClean="0"/>
              <a:t>SFU Liberal Arts &amp; Adults 55+ program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issues (9 of 9)</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Some folks may feel confined, closed-in, or frightened. </a:t>
            </a:r>
          </a:p>
          <a:p>
            <a:r>
              <a:rPr lang="en-US" dirty="0" smtClean="0"/>
              <a:t>Perhaps one in twenty may require a sedative to remain calm. </a:t>
            </a:r>
          </a:p>
          <a:p>
            <a:r>
              <a:rPr lang="en-US" dirty="0" smtClean="0"/>
              <a:t>Today, many patients avoid this problem when examined in one of the newer MRI units that have a more "open" design. Some MRI centers permit a relative or friend to be present in the MR system room, which also has a calming effect.</a:t>
            </a:r>
          </a:p>
          <a:p>
            <a:pPr marL="342900" lvl="1" indent="-342900">
              <a:buFont typeface="Arial" pitchFamily="34" charset="0"/>
              <a:buChar char="•"/>
            </a:pPr>
            <a:r>
              <a:rPr lang="en-CA" dirty="0" smtClean="0"/>
              <a:t>Source: http://www.radiologyinfo.org/en/safety/index.cfm?pg=sfty_mr</a:t>
            </a:r>
            <a:r>
              <a:rPr lang="en-US" dirty="0" smtClean="0"/>
              <a:t> </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Prepare for the information deluge on the brain (2 of 2)</a:t>
            </a:r>
            <a:endParaRPr lang="en-US" dirty="0"/>
          </a:p>
        </p:txBody>
      </p:sp>
      <p:sp>
        <p:nvSpPr>
          <p:cNvPr id="3" name="Content Placeholder 2"/>
          <p:cNvSpPr>
            <a:spLocks noGrp="1"/>
          </p:cNvSpPr>
          <p:nvPr>
            <p:ph idx="1"/>
          </p:nvPr>
        </p:nvSpPr>
        <p:spPr/>
        <p:txBody>
          <a:bodyPr/>
          <a:lstStyle/>
          <a:p>
            <a:r>
              <a:rPr lang="en-CA" dirty="0" smtClean="0"/>
              <a:t>Canada’s Brain Research Fund</a:t>
            </a:r>
          </a:p>
          <a:p>
            <a:pPr lvl="1"/>
            <a:r>
              <a:rPr lang="en-US" dirty="0" smtClean="0"/>
              <a:t>… our Government created the Canada Brain Research Fund in 2011 and is providing up to $100 million over six years (2011-2017), to support Canadian neuroscience research and advance knowledge and treatment of brain disease and mental disorders - See more at: http://pm.gc.ca/eng/news/2014/05/01/five-new-projects-announced-through-canada-brain-research-fund#sthash.4YEIMfxQ.dpuf</a:t>
            </a:r>
            <a:endParaRPr lang="en-CA" dirty="0" smtClean="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Montréal </a:t>
            </a:r>
            <a:r>
              <a:rPr lang="en-CA" dirty="0" err="1" smtClean="0"/>
              <a:t>Neuro</a:t>
            </a:r>
            <a:r>
              <a:rPr lang="en-CA" dirty="0" smtClean="0"/>
              <a:t> and The Human Brain Project (1 of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Federating more than 80 European and international research institutions, the Human Brain Project is planned to last ten years (2013-2023). The cost is estimated at 1.19 billion </a:t>
            </a:r>
            <a:r>
              <a:rPr lang="en-US" dirty="0" err="1" smtClean="0"/>
              <a:t>euros</a:t>
            </a:r>
            <a:r>
              <a:rPr lang="en-US" dirty="0" smtClean="0"/>
              <a:t>. The project will also associate some important North American and Japanese partners. It will be coordinated at the </a:t>
            </a:r>
            <a:r>
              <a:rPr lang="en-US" dirty="0" err="1" smtClean="0"/>
              <a:t>Ecole</a:t>
            </a:r>
            <a:r>
              <a:rPr lang="en-US" dirty="0" smtClean="0"/>
              <a:t> </a:t>
            </a:r>
            <a:r>
              <a:rPr lang="en-US" dirty="0" err="1" smtClean="0"/>
              <a:t>Polytechnique</a:t>
            </a:r>
            <a:r>
              <a:rPr lang="en-US" dirty="0" smtClean="0"/>
              <a:t> </a:t>
            </a:r>
            <a:r>
              <a:rPr lang="en-US" dirty="0" err="1" smtClean="0"/>
              <a:t>Fédérale</a:t>
            </a:r>
            <a:r>
              <a:rPr lang="en-US" dirty="0" smtClean="0"/>
              <a:t> de Lausanne (EPFL) in Switzerland, by neuroscientist Henry </a:t>
            </a:r>
            <a:r>
              <a:rPr lang="en-US" dirty="0" err="1" smtClean="0"/>
              <a:t>Markram</a:t>
            </a:r>
            <a:r>
              <a:rPr lang="en-US" dirty="0" smtClean="0"/>
              <a:t> with co-directors </a:t>
            </a:r>
            <a:r>
              <a:rPr lang="en-US" dirty="0" err="1" smtClean="0"/>
              <a:t>Karlheinz</a:t>
            </a:r>
            <a:r>
              <a:rPr lang="en-US" dirty="0" smtClean="0"/>
              <a:t> Meier of Heidelberg University, Germany, and Richard </a:t>
            </a:r>
            <a:r>
              <a:rPr lang="en-US" dirty="0" err="1" smtClean="0"/>
              <a:t>Frackowiak</a:t>
            </a:r>
            <a:r>
              <a:rPr lang="en-US" dirty="0" smtClean="0"/>
              <a:t> of Centre </a:t>
            </a:r>
            <a:r>
              <a:rPr lang="en-US" dirty="0" err="1" smtClean="0"/>
              <a:t>Hospitalier</a:t>
            </a:r>
            <a:r>
              <a:rPr lang="en-US" dirty="0" smtClean="0"/>
              <a:t> </a:t>
            </a:r>
            <a:r>
              <a:rPr lang="en-US" dirty="0" err="1" smtClean="0"/>
              <a:t>Universitaire</a:t>
            </a:r>
            <a:r>
              <a:rPr lang="en-US" dirty="0" smtClean="0"/>
              <a:t> </a:t>
            </a:r>
            <a:r>
              <a:rPr lang="en-US" dirty="0" err="1" smtClean="0"/>
              <a:t>Vaudois</a:t>
            </a:r>
            <a:r>
              <a:rPr lang="en-US" dirty="0" smtClean="0"/>
              <a:t> (CHUV) and the University of Lausanne (UNIL).</a:t>
            </a:r>
          </a:p>
          <a:p>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Montréal </a:t>
            </a:r>
            <a:r>
              <a:rPr lang="en-CA" dirty="0" err="1" smtClean="0"/>
              <a:t>Neuro</a:t>
            </a:r>
            <a:r>
              <a:rPr lang="en-CA" dirty="0" smtClean="0"/>
              <a:t> and The Human Brain Project (2 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Canada’s role in this international project is through Dr. Alan Evans of the Montreal Neurological Institute (MNI) at McGill University. His group has developed a high-performance computational platform for neuroscience (CBRAIN) and multi-site </a:t>
            </a:r>
            <a:r>
              <a:rPr lang="en-US" dirty="0" err="1" smtClean="0"/>
              <a:t>databasing</a:t>
            </a:r>
            <a:r>
              <a:rPr lang="en-US" dirty="0" smtClean="0"/>
              <a:t> technologies that will be used to assemble brain imaging data across the HBP. He is also collaborating with European scientists on the creation of ultra high-resolution 3D brain maps. (source: http://www.frogheart.ca/?p=9094)</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Brain bits and pieces (1 of 2)</a:t>
            </a:r>
            <a:endParaRPr lang="en-US" dirty="0"/>
          </a:p>
        </p:txBody>
      </p:sp>
      <p:sp>
        <p:nvSpPr>
          <p:cNvPr id="3" name="Content Placeholder 2"/>
          <p:cNvSpPr>
            <a:spLocks noGrp="1"/>
          </p:cNvSpPr>
          <p:nvPr>
            <p:ph idx="1"/>
          </p:nvPr>
        </p:nvSpPr>
        <p:spPr/>
        <p:txBody>
          <a:bodyPr>
            <a:normAutofit lnSpcReduction="10000"/>
          </a:bodyPr>
          <a:lstStyle/>
          <a:p>
            <a:r>
              <a:rPr lang="en-CA" dirty="0" smtClean="0"/>
              <a:t>Dalai Lama and neuroscience:  </a:t>
            </a:r>
            <a:r>
              <a:rPr lang="en-CA" u="sng" dirty="0" smtClean="0">
                <a:hlinkClick r:id="rId2"/>
              </a:rPr>
              <a:t>http://www.shambhalasun.com/index.php?option=content&amp;task=view&amp;id=1611</a:t>
            </a:r>
            <a:endParaRPr lang="en-US" dirty="0" smtClean="0"/>
          </a:p>
          <a:p>
            <a:r>
              <a:rPr lang="en-CA" dirty="0" smtClean="0"/>
              <a:t>UBC and neuronal ethics: </a:t>
            </a:r>
            <a:r>
              <a:rPr lang="en-CA" dirty="0" smtClean="0">
                <a:hlinkClick r:id="rId3"/>
              </a:rPr>
              <a:t>http://neuroethics.med.ubc.ca/</a:t>
            </a:r>
            <a:endParaRPr lang="en-CA" dirty="0" smtClean="0"/>
          </a:p>
          <a:p>
            <a:r>
              <a:rPr lang="en-CA" dirty="0" smtClean="0"/>
              <a:t>Allen Institute for Brain Science:  </a:t>
            </a:r>
            <a:r>
              <a:rPr lang="en-CA" dirty="0" smtClean="0">
                <a:hlinkClick r:id="rId4"/>
              </a:rPr>
              <a:t>https://www.alleninstitute.org/</a:t>
            </a:r>
            <a:endParaRPr lang="en-CA" dirty="0" smtClean="0"/>
          </a:p>
          <a:p>
            <a:r>
              <a:rPr lang="en-CA" dirty="0" smtClean="0"/>
              <a:t>Allen Brain Atlas: </a:t>
            </a:r>
            <a:r>
              <a:rPr lang="en-CA" dirty="0" smtClean="0">
                <a:hlinkClick r:id="rId5"/>
              </a:rPr>
              <a:t>http://www.brain-map.org/</a:t>
            </a:r>
            <a:r>
              <a:rPr lang="en-CA" dirty="0" smtClean="0"/>
              <a:t> [mouse brain] </a:t>
            </a:r>
            <a:endParaRPr lang="en-US" dirty="0" smtClean="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Brain bits and pieces (2 of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GRAY MATTERS Integrative Approaches for Neuroscience, Ethics, and Society (</a:t>
            </a:r>
            <a:r>
              <a:rPr lang="en-US" dirty="0" err="1" smtClean="0"/>
              <a:t>vol</a:t>
            </a:r>
            <a:r>
              <a:rPr lang="en-US" dirty="0" smtClean="0"/>
              <a:t> 1) May 2014 (US Presidential Committee for the Study of Bioethical Issues)  [http://www.bioethics.gov/sites/default/files/Gray%20Matters%20Vol%201.pdf]</a:t>
            </a:r>
          </a:p>
          <a:p>
            <a:r>
              <a:rPr lang="en-US" dirty="0" smtClean="0"/>
              <a:t>source: http://pascophronesis.wordpress.com/2014/08/13/next-bioethics-commission-meeting-exlpores-applications-of-neuroscience/</a:t>
            </a:r>
            <a:endParaRPr lang="en-CA" dirty="0" smtClean="0"/>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Kurzweil</a:t>
            </a:r>
            <a:r>
              <a:rPr lang="en-CA" dirty="0" smtClean="0"/>
              <a:t> at SFU (1 of 3)</a:t>
            </a:r>
            <a:endParaRPr lang="en-US" dirty="0"/>
          </a:p>
        </p:txBody>
      </p:sp>
      <p:sp>
        <p:nvSpPr>
          <p:cNvPr id="3" name="Content Placeholder 2"/>
          <p:cNvSpPr>
            <a:spLocks noGrp="1"/>
          </p:cNvSpPr>
          <p:nvPr>
            <p:ph idx="1"/>
          </p:nvPr>
        </p:nvSpPr>
        <p:spPr/>
        <p:txBody>
          <a:bodyPr>
            <a:normAutofit lnSpcReduction="10000"/>
          </a:bodyPr>
          <a:lstStyle/>
          <a:p>
            <a:r>
              <a:rPr lang="en-US" b="1" dirty="0" smtClean="0"/>
              <a:t>Will Innovation Save Us?</a:t>
            </a:r>
          </a:p>
          <a:p>
            <a:endParaRPr lang="en-US" dirty="0" smtClean="0"/>
          </a:p>
          <a:p>
            <a:r>
              <a:rPr lang="en-US" dirty="0" smtClean="0"/>
              <a:t>The world is changing, and the rate of change is accelerating faster than ever before. How will communities and people survive and prosper in uncertain times ahead? An authentic curiosity and open discussion about innovation encourages us to keep our eyes wide open and imagine the future</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Kurzweil</a:t>
            </a:r>
            <a:r>
              <a:rPr lang="en-CA" dirty="0" smtClean="0"/>
              <a:t> at SFU (2 of 3)</a:t>
            </a:r>
            <a:endParaRPr lang="en-US" dirty="0"/>
          </a:p>
        </p:txBody>
      </p:sp>
      <p:sp>
        <p:nvSpPr>
          <p:cNvPr id="3" name="Content Placeholder 2"/>
          <p:cNvSpPr>
            <a:spLocks noGrp="1"/>
          </p:cNvSpPr>
          <p:nvPr>
            <p:ph idx="1"/>
          </p:nvPr>
        </p:nvSpPr>
        <p:spPr/>
        <p:txBody>
          <a:bodyPr/>
          <a:lstStyle/>
          <a:p>
            <a:r>
              <a:rPr lang="en-US" dirty="0" smtClean="0"/>
              <a:t>. What kind of life do we want for our children? How will we address the world’s great social, economic and environmental challenges? What kind of creative people do we need to meet these challenges? How can new technologies such as artificial intelligence enrich and expand human capabilities? Will we merge human biology with technology? Should we?</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Kurzweil</a:t>
            </a:r>
            <a:r>
              <a:rPr lang="en-CA" dirty="0" smtClean="0"/>
              <a:t> at SFU (3 of 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evening of thought-provoking and provocative discussion featuring Ray </a:t>
            </a:r>
            <a:r>
              <a:rPr lang="en-US" dirty="0" err="1" smtClean="0"/>
              <a:t>Kurzweil</a:t>
            </a:r>
            <a:r>
              <a:rPr lang="en-US" dirty="0" smtClean="0"/>
              <a:t> and Richard Florida, moderated by CBC's Amanda Lang</a:t>
            </a:r>
          </a:p>
          <a:p>
            <a:r>
              <a:rPr lang="en-US" dirty="0" smtClean="0"/>
              <a:t>Wed, 22 Oct 2014 7:00 PM Doors at 6:30 PM</a:t>
            </a:r>
          </a:p>
          <a:p>
            <a:r>
              <a:rPr lang="en-US" dirty="0" smtClean="0"/>
              <a:t>The Queen Elizabeth Theatre 649 </a:t>
            </a:r>
            <a:r>
              <a:rPr lang="en-US" dirty="0" err="1" smtClean="0"/>
              <a:t>Cambie</a:t>
            </a:r>
            <a:r>
              <a:rPr lang="en-US" dirty="0" smtClean="0"/>
              <a:t> St, Vancouver</a:t>
            </a:r>
          </a:p>
          <a:p>
            <a:r>
              <a:rPr lang="en-US" dirty="0" smtClean="0"/>
              <a:t>Tickets General: $19 Student (with valid ID): $5</a:t>
            </a:r>
          </a:p>
          <a:p>
            <a:r>
              <a:rPr lang="en-CA" dirty="0" smtClean="0"/>
              <a:t>Source: http://www.sfu.ca/publicsquare/community-summit/2014-summit/will-innovation-save-us.html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description; 1 of 10)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Magnetic resonance imaging (MRI) uses the body's natural magnetic properties to produce detailed images from any part of the body. For imaging purposes the hydrogen nucleus (a single proton) is used because of its abundance in water and fat.</a:t>
            </a:r>
          </a:p>
          <a:p>
            <a:r>
              <a:rPr lang="en-US" dirty="0" smtClean="0"/>
              <a:t>The hydrogen proton can be likened to the planet earth, spinning on its axis, with a north-south pole. In this respect it behaves like a small bar magnet. Under normal circumstances, these hydrogen proton “bar magnets” spin in the body with their axes randomly aligned.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MRIs (2</a:t>
            </a:r>
            <a:r>
              <a:rPr lang="en-CA" baseline="30000" dirty="0" smtClean="0"/>
              <a:t>nd</a:t>
            </a:r>
            <a:r>
              <a:rPr lang="en-CA" dirty="0" smtClean="0"/>
              <a:t> description; 2 of 10)</a:t>
            </a:r>
            <a:endParaRPr lang="en-US" dirty="0"/>
          </a:p>
        </p:txBody>
      </p:sp>
      <p:sp>
        <p:nvSpPr>
          <p:cNvPr id="3" name="Content Placeholder 2"/>
          <p:cNvSpPr>
            <a:spLocks noGrp="1"/>
          </p:cNvSpPr>
          <p:nvPr>
            <p:ph idx="1"/>
          </p:nvPr>
        </p:nvSpPr>
        <p:spPr/>
        <p:txBody>
          <a:bodyPr>
            <a:normAutofit lnSpcReduction="10000"/>
          </a:bodyPr>
          <a:lstStyle/>
          <a:p>
            <a:r>
              <a:rPr lang="en-US" dirty="0" smtClean="0"/>
              <a:t>When the body is placed in a strong magnetic field, such as an MRI scanner, the protons' axes all line up. </a:t>
            </a:r>
          </a:p>
          <a:p>
            <a:r>
              <a:rPr lang="en-US" dirty="0" smtClean="0"/>
              <a:t>This uniform alignment creates a magnetic vector oriented along the axis of the MRI scanner. </a:t>
            </a:r>
          </a:p>
          <a:p>
            <a:r>
              <a:rPr lang="en-US" dirty="0" smtClean="0"/>
              <a:t>MRI scanners come in different field strengths, usually between 0.5 and 1.5 </a:t>
            </a:r>
            <a:r>
              <a:rPr lang="en-US" dirty="0" err="1" smtClean="0"/>
              <a:t>tesla</a:t>
            </a:r>
            <a:r>
              <a:rPr lang="en-US" dirty="0" smtClean="0"/>
              <a:t>.</a:t>
            </a:r>
          </a:p>
          <a:p>
            <a:r>
              <a:rPr lang="en-CA" dirty="0" smtClean="0"/>
              <a:t>Tesla is a unit of measure for magnetic fields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description; 3 of 10)</a:t>
            </a:r>
            <a:endParaRPr lang="en-US" dirty="0"/>
          </a:p>
        </p:txBody>
      </p:sp>
      <p:sp>
        <p:nvSpPr>
          <p:cNvPr id="3" name="Content Placeholder 2"/>
          <p:cNvSpPr>
            <a:spLocks noGrp="1"/>
          </p:cNvSpPr>
          <p:nvPr>
            <p:ph idx="1"/>
          </p:nvPr>
        </p:nvSpPr>
        <p:spPr/>
        <p:txBody>
          <a:bodyPr/>
          <a:lstStyle/>
          <a:p>
            <a:r>
              <a:rPr lang="en-US" dirty="0" smtClean="0"/>
              <a:t>When additional energy (in the form of a radio wave) is added to the magnetic field, the magnetic vector is deflected. </a:t>
            </a:r>
          </a:p>
          <a:p>
            <a:r>
              <a:rPr lang="en-US" dirty="0" smtClean="0"/>
              <a:t>The radio wave frequency (RF) that causes the hydrogen nuclei to resonate is dependent on the element sought (hydrogen in this case) and the strength of the magnetic field.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definition; 4 of 10)</a:t>
            </a:r>
            <a:endParaRPr lang="en-US" dirty="0"/>
          </a:p>
        </p:txBody>
      </p:sp>
      <p:sp>
        <p:nvSpPr>
          <p:cNvPr id="3" name="Content Placeholder 2"/>
          <p:cNvSpPr>
            <a:spLocks noGrp="1"/>
          </p:cNvSpPr>
          <p:nvPr>
            <p:ph idx="1"/>
          </p:nvPr>
        </p:nvSpPr>
        <p:spPr/>
        <p:txBody>
          <a:bodyPr>
            <a:normAutofit/>
          </a:bodyPr>
          <a:lstStyle/>
          <a:p>
            <a:r>
              <a:rPr lang="en-US" dirty="0" smtClean="0"/>
              <a:t>The strength of the magnetic field can be altered electronically from head to toe using a series of gradient electric coils, and, by altering the local magnetic field by these small increments, different slices of the body will resonate as different frequencies are applied.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definition; 5 of 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the radiofrequency source is switched off the magnetic vector returns to its resting state, and this causes a signal (also a radio wave) to be emitted. It is this signal which is used to create the MR images. </a:t>
            </a:r>
          </a:p>
          <a:p>
            <a:r>
              <a:rPr lang="en-US" dirty="0" smtClean="0"/>
              <a:t>Receiver coils are used around the body part in question to act as aerials to improve the detection of the emitted signal. The intensity of the received signal is then plotted on a grey scale and cross sectional images are built up.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definition; 6 of 10)</a:t>
            </a:r>
            <a:endParaRPr lang="en-US" dirty="0"/>
          </a:p>
        </p:txBody>
      </p:sp>
      <p:sp>
        <p:nvSpPr>
          <p:cNvPr id="3" name="Content Placeholder 2"/>
          <p:cNvSpPr>
            <a:spLocks noGrp="1"/>
          </p:cNvSpPr>
          <p:nvPr>
            <p:ph idx="1"/>
          </p:nvPr>
        </p:nvSpPr>
        <p:spPr/>
        <p:txBody>
          <a:bodyPr>
            <a:normAutofit/>
          </a:bodyPr>
          <a:lstStyle/>
          <a:p>
            <a:r>
              <a:rPr lang="en-US" dirty="0" smtClean="0"/>
              <a:t>Multiple transmitted radio frequency pulses can be used in sequence to </a:t>
            </a:r>
            <a:r>
              <a:rPr lang="en-US" dirty="0" err="1" smtClean="0"/>
              <a:t>emphasise</a:t>
            </a:r>
            <a:r>
              <a:rPr lang="en-US" dirty="0" smtClean="0"/>
              <a:t> particular tissues or abnormalities. </a:t>
            </a:r>
          </a:p>
          <a:p>
            <a:r>
              <a:rPr lang="en-US" dirty="0" smtClean="0"/>
              <a:t>A different emphasis occurs because different tissues relax at different rates when the transmitted radiofrequency pulse is switched off.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definition; 7 of 10)</a:t>
            </a:r>
            <a:endParaRPr lang="en-US" dirty="0"/>
          </a:p>
        </p:txBody>
      </p:sp>
      <p:sp>
        <p:nvSpPr>
          <p:cNvPr id="3" name="Content Placeholder 2"/>
          <p:cNvSpPr>
            <a:spLocks noGrp="1"/>
          </p:cNvSpPr>
          <p:nvPr>
            <p:ph idx="1"/>
          </p:nvPr>
        </p:nvSpPr>
        <p:spPr/>
        <p:txBody>
          <a:bodyPr>
            <a:normAutofit/>
          </a:bodyPr>
          <a:lstStyle/>
          <a:p>
            <a:r>
              <a:rPr lang="en-US" dirty="0" smtClean="0"/>
              <a:t>The time taken for the protons to fully relax is measured in two ways. The first is the time taken for the magnetic vector to return to its resting state and the second is the time needed for the axial spin to return to its resting state. The first is called T1 relaxation, the second is called T2 relaxation.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definition; 8 of 10)</a:t>
            </a:r>
            <a:endParaRPr lang="en-US" dirty="0"/>
          </a:p>
        </p:txBody>
      </p:sp>
      <p:sp>
        <p:nvSpPr>
          <p:cNvPr id="3" name="Content Placeholder 2"/>
          <p:cNvSpPr>
            <a:spLocks noGrp="1"/>
          </p:cNvSpPr>
          <p:nvPr>
            <p:ph idx="1"/>
          </p:nvPr>
        </p:nvSpPr>
        <p:spPr/>
        <p:txBody>
          <a:bodyPr>
            <a:normAutofit/>
          </a:bodyPr>
          <a:lstStyle/>
          <a:p>
            <a:r>
              <a:rPr lang="en-US" dirty="0" smtClean="0"/>
              <a:t>An MR examination is thus made up of a series of pulse sequences. Different tissues (such as fat and water) have different relaxation times and can be identified separately. By using a “fat suppression” pulse sequence, for example, the signal from fat will be removed, leaving only the signal from any abnormalities lying within it.</a:t>
            </a:r>
            <a:endParaRPr lang="en-CA" dirty="0" smtClean="0"/>
          </a:p>
          <a:p>
            <a:pPr>
              <a:buNone/>
            </a:pPr>
            <a:endParaRPr lang="en-CA"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definition; 9 of 10)</a:t>
            </a:r>
            <a:endParaRPr lang="en-US" dirty="0"/>
          </a:p>
        </p:txBody>
      </p:sp>
      <p:sp>
        <p:nvSpPr>
          <p:cNvPr id="3" name="Content Placeholder 2"/>
          <p:cNvSpPr>
            <a:spLocks noGrp="1"/>
          </p:cNvSpPr>
          <p:nvPr>
            <p:ph idx="1"/>
          </p:nvPr>
        </p:nvSpPr>
        <p:spPr/>
        <p:txBody>
          <a:bodyPr>
            <a:normAutofit/>
          </a:bodyPr>
          <a:lstStyle/>
          <a:p>
            <a:r>
              <a:rPr lang="en-US" dirty="0" smtClean="0"/>
              <a:t>Most diseases manifest themselves by an increase in water content, so MRI is a sensitive test for the detection of disease. </a:t>
            </a:r>
          </a:p>
          <a:p>
            <a:r>
              <a:rPr lang="en-US" dirty="0" smtClean="0"/>
              <a:t>The exact nature of the pathology can be more difficult to ascertain: for example, infection and </a:t>
            </a:r>
            <a:r>
              <a:rPr lang="en-US" dirty="0" err="1" smtClean="0"/>
              <a:t>tumour</a:t>
            </a:r>
            <a:r>
              <a:rPr lang="en-US" dirty="0" smtClean="0"/>
              <a:t> can in some cases look similar. A careful analysis of the images by a radiologist will often yield the correct answer.</a:t>
            </a:r>
            <a:endParaRPr lang="en-CA" dirty="0" smtClean="0"/>
          </a:p>
          <a:p>
            <a:endParaRPr lang="en-CA"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MRIs (1 of 9)</a:t>
            </a:r>
            <a:endParaRPr lang="en-US" dirty="0"/>
          </a:p>
        </p:txBody>
      </p:sp>
      <p:sp>
        <p:nvSpPr>
          <p:cNvPr id="3" name="Content Placeholder 2"/>
          <p:cNvSpPr>
            <a:spLocks noGrp="1"/>
          </p:cNvSpPr>
          <p:nvPr>
            <p:ph idx="1"/>
          </p:nvPr>
        </p:nvSpPr>
        <p:spPr/>
        <p:txBody>
          <a:bodyPr>
            <a:normAutofit/>
          </a:bodyPr>
          <a:lstStyle/>
          <a:p>
            <a:r>
              <a:rPr lang="en-CA" dirty="0" smtClean="0"/>
              <a:t>About 25% – 30% of the MRIs taken are of the brain. (GE reports; http://www.gereports.com/post/89963651565/the-art-of-science-take-a-look-at-the-future-of-brain)</a:t>
            </a:r>
          </a:p>
          <a:p>
            <a:r>
              <a:rPr lang="en-CA" dirty="0" smtClean="0"/>
              <a:t>MRI is magnetic resonance imaging</a:t>
            </a:r>
          </a:p>
          <a:p>
            <a:r>
              <a:rPr lang="en-CA" dirty="0" smtClean="0"/>
              <a:t>It was originally called: NRI for nuclear resonance imaging.</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a:t>
            </a:r>
            <a:r>
              <a:rPr lang="en-CA" baseline="30000" dirty="0" smtClean="0"/>
              <a:t>nd</a:t>
            </a:r>
            <a:r>
              <a:rPr lang="en-CA" dirty="0" smtClean="0"/>
              <a:t> definition; 10 of 10)</a:t>
            </a:r>
            <a:endParaRPr lang="en-US" dirty="0"/>
          </a:p>
        </p:txBody>
      </p:sp>
      <p:sp>
        <p:nvSpPr>
          <p:cNvPr id="3" name="Content Placeholder 2"/>
          <p:cNvSpPr>
            <a:spLocks noGrp="1"/>
          </p:cNvSpPr>
          <p:nvPr>
            <p:ph idx="1"/>
          </p:nvPr>
        </p:nvSpPr>
        <p:spPr/>
        <p:txBody>
          <a:bodyPr>
            <a:normAutofit/>
          </a:bodyPr>
          <a:lstStyle/>
          <a:p>
            <a:r>
              <a:rPr lang="en-US" dirty="0" smtClean="0"/>
              <a:t>Source: “Magnetic resonance imaging”</a:t>
            </a:r>
          </a:p>
          <a:p>
            <a:r>
              <a:rPr lang="en-US" dirty="0" err="1" smtClean="0"/>
              <a:t>Abi</a:t>
            </a:r>
            <a:r>
              <a:rPr lang="en-US" dirty="0" smtClean="0"/>
              <a:t> Berger, science editor</a:t>
            </a:r>
          </a:p>
          <a:p>
            <a:r>
              <a:rPr lang="en-US" dirty="0" smtClean="0"/>
              <a:t>BMJ. Jan 5, 2002; 324(7328): 35. </a:t>
            </a:r>
          </a:p>
          <a:p>
            <a:r>
              <a:rPr lang="en-US" dirty="0" smtClean="0"/>
              <a:t>http://www.ncbi.nlm.nih.gov/pmc/articles/PMC1121941/</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6 cool things people have done inside MRIs</a:t>
            </a:r>
            <a:endParaRPr lang="en-US" dirty="0"/>
          </a:p>
        </p:txBody>
      </p:sp>
      <p:sp>
        <p:nvSpPr>
          <p:cNvPr id="3" name="Content Placeholder 2"/>
          <p:cNvSpPr>
            <a:spLocks noGrp="1"/>
          </p:cNvSpPr>
          <p:nvPr>
            <p:ph idx="1"/>
          </p:nvPr>
        </p:nvSpPr>
        <p:spPr/>
        <p:txBody>
          <a:bodyPr>
            <a:normAutofit lnSpcReduction="10000"/>
          </a:bodyPr>
          <a:lstStyle/>
          <a:p>
            <a:r>
              <a:rPr lang="en-CA" dirty="0" smtClean="0">
                <a:hlinkClick r:id="rId2"/>
              </a:rPr>
              <a:t>http://www.theatlantic.com/health/archive/2012/04/6-cool-things-people-have-done-inside-mri-scanners/256416/</a:t>
            </a:r>
            <a:endParaRPr lang="en-CA" dirty="0" smtClean="0"/>
          </a:p>
          <a:p>
            <a:pPr marL="514350" indent="-514350"/>
            <a:r>
              <a:rPr lang="en-CA" dirty="0" smtClean="0"/>
              <a:t>Play jazz</a:t>
            </a:r>
          </a:p>
          <a:p>
            <a:pPr marL="914400" lvl="1" indent="-514350"/>
            <a:r>
              <a:rPr lang="en-US" dirty="0" smtClean="0"/>
              <a:t>Charles Limb, a hearing specialist at Johns Hopkins and a faculty member of the Peabody Conservatory, wanted to know how some musicians are able to produce concert-length pieces of music that are entirely improvised, from beginning to end. </a:t>
            </a:r>
          </a:p>
          <a:p>
            <a:pPr marL="514350" indent="-514350"/>
            <a:endParaRPr lang="en-CA" dirty="0" smtClean="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cool things</a:t>
            </a:r>
            <a:endParaRPr lang="en-US" dirty="0"/>
          </a:p>
        </p:txBody>
      </p:sp>
      <p:sp>
        <p:nvSpPr>
          <p:cNvPr id="3" name="Content Placeholder 2"/>
          <p:cNvSpPr>
            <a:spLocks noGrp="1"/>
          </p:cNvSpPr>
          <p:nvPr>
            <p:ph idx="1"/>
          </p:nvPr>
        </p:nvSpPr>
        <p:spPr/>
        <p:txBody>
          <a:bodyPr>
            <a:normAutofit/>
          </a:bodyPr>
          <a:lstStyle/>
          <a:p>
            <a:pPr marL="914400" lvl="1" indent="-514350"/>
            <a:r>
              <a:rPr lang="en-US" dirty="0" smtClean="0"/>
              <a:t>So he stuck jazz pianists and rappers inside an MRI and had them perform. </a:t>
            </a:r>
          </a:p>
          <a:p>
            <a:pPr marL="914400" lvl="1" indent="-514350"/>
            <a:r>
              <a:rPr lang="en-US" dirty="0" smtClean="0"/>
              <a:t>The resulting imaging showed that the most prolific improvisers somehow managed to shut off parts of their brains that handled self-monitoring, leading Limb to conclude what many musicians can probably intuit: don't worry if you make a mistake.</a:t>
            </a:r>
            <a:endParaRPr lang="en-CA" dirty="0" smtClean="0"/>
          </a:p>
          <a:p>
            <a:endParaRPr lang="en-CA" sz="3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cool things</a:t>
            </a:r>
            <a:endParaRPr lang="en-US" dirty="0"/>
          </a:p>
        </p:txBody>
      </p:sp>
      <p:sp>
        <p:nvSpPr>
          <p:cNvPr id="3" name="Content Placeholder 2"/>
          <p:cNvSpPr>
            <a:spLocks noGrp="1"/>
          </p:cNvSpPr>
          <p:nvPr>
            <p:ph idx="1"/>
          </p:nvPr>
        </p:nvSpPr>
        <p:spPr/>
        <p:txBody>
          <a:bodyPr>
            <a:noAutofit/>
          </a:bodyPr>
          <a:lstStyle/>
          <a:p>
            <a:pPr marL="514350" indent="-514350"/>
            <a:r>
              <a:rPr lang="en-US" dirty="0" smtClean="0"/>
              <a:t>Give birth</a:t>
            </a:r>
          </a:p>
          <a:p>
            <a:pPr marL="914400" lvl="1" indent="-514350"/>
            <a:r>
              <a:rPr lang="en-CA" dirty="0" smtClean="0"/>
              <a:t>In 2010, a German woman elected to give birth inside an MRI scanner. “</a:t>
            </a:r>
            <a:r>
              <a:rPr lang="en-US" dirty="0" smtClean="0"/>
              <a:t>Doctors could even watch the baby's head change shape during the process.”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cool things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Read T.S. Eliot</a:t>
            </a:r>
          </a:p>
          <a:p>
            <a:pPr lvl="1"/>
            <a:r>
              <a:rPr lang="en-US" dirty="0" smtClean="0"/>
              <a:t>When actors assume a role, it's often as if they've flipped a switch and become a completely different person. What does that switching action look like in the brain? </a:t>
            </a:r>
          </a:p>
          <a:p>
            <a:pPr lvl="1"/>
            <a:r>
              <a:rPr lang="en-US" dirty="0" smtClean="0"/>
              <a:t>British researchers had a female actor alternately  recite lines from T.S. Eliot's poem, "The Wasteland," and count sequences of numbers. When the actor was counting, her brain activity looked like any normal person's. But when she switched into character, a part of her brain called the </a:t>
            </a:r>
            <a:r>
              <a:rPr lang="en-US" dirty="0" err="1" smtClean="0"/>
              <a:t>infraparietal</a:t>
            </a:r>
            <a:r>
              <a:rPr lang="en-US" dirty="0" smtClean="0"/>
              <a:t> </a:t>
            </a:r>
            <a:r>
              <a:rPr lang="en-US" dirty="0" err="1" smtClean="0"/>
              <a:t>sulcus</a:t>
            </a:r>
            <a:r>
              <a:rPr lang="en-US" dirty="0" smtClean="0"/>
              <a:t> lit up. That's the part that handles spatial memory.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cool things</a:t>
            </a:r>
            <a:endParaRPr lang="en-US" dirty="0"/>
          </a:p>
        </p:txBody>
      </p:sp>
      <p:sp>
        <p:nvSpPr>
          <p:cNvPr id="3" name="Content Placeholder 2"/>
          <p:cNvSpPr>
            <a:spLocks noGrp="1"/>
          </p:cNvSpPr>
          <p:nvPr>
            <p:ph idx="1"/>
          </p:nvPr>
        </p:nvSpPr>
        <p:spPr/>
        <p:txBody>
          <a:bodyPr/>
          <a:lstStyle/>
          <a:p>
            <a:r>
              <a:rPr lang="en-CA" dirty="0" smtClean="0"/>
              <a:t>Play video games</a:t>
            </a:r>
          </a:p>
          <a:p>
            <a:pPr lvl="1"/>
            <a:r>
              <a:rPr lang="en-US" dirty="0" smtClean="0"/>
              <a:t>To win, you have to learn the rules. Learning takes place over days, weeks, months or even longer -- but how does it actually work? Researchers at the University of Illinois tried to push the ball forward on education science by having test subjects play a game in various positions</a:t>
            </a:r>
            <a:endParaRPr lang="en-CA" dirty="0" smtClean="0"/>
          </a:p>
          <a:p>
            <a:pPr>
              <a:buNone/>
            </a:pPr>
            <a:endParaRPr lang="en-CA"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cool things</a:t>
            </a:r>
            <a:endParaRPr lang="en-US" dirty="0"/>
          </a:p>
        </p:txBody>
      </p:sp>
      <p:sp>
        <p:nvSpPr>
          <p:cNvPr id="3" name="Content Placeholder 2"/>
          <p:cNvSpPr>
            <a:spLocks noGrp="1"/>
          </p:cNvSpPr>
          <p:nvPr>
            <p:ph idx="1"/>
          </p:nvPr>
        </p:nvSpPr>
        <p:spPr/>
        <p:txBody>
          <a:bodyPr>
            <a:normAutofit lnSpcReduction="10000"/>
          </a:bodyPr>
          <a:lstStyle/>
          <a:p>
            <a:r>
              <a:rPr lang="en-CA" dirty="0" smtClean="0"/>
              <a:t>Getting a scan while there’s a snake in the room</a:t>
            </a:r>
          </a:p>
          <a:p>
            <a:pPr lvl="1"/>
            <a:r>
              <a:rPr lang="en-US" dirty="0" smtClean="0"/>
              <a:t>In one Israeli study, volunteers were asked to bring a snake named </a:t>
            </a:r>
            <a:r>
              <a:rPr lang="en-US" dirty="0" err="1" smtClean="0"/>
              <a:t>Nachshon</a:t>
            </a:r>
            <a:r>
              <a:rPr lang="en-US" dirty="0" smtClean="0"/>
              <a:t> into the MRI chamber with them as the machine ran scans of the subjects' brains.</a:t>
            </a:r>
          </a:p>
          <a:p>
            <a:pPr lvl="1"/>
            <a:r>
              <a:rPr lang="en-US" dirty="0" smtClean="0"/>
              <a:t>"We are very grateful to </a:t>
            </a:r>
            <a:r>
              <a:rPr lang="en-US" dirty="0" err="1" smtClean="0"/>
              <a:t>Nachshon</a:t>
            </a:r>
            <a:r>
              <a:rPr lang="en-US" dirty="0" smtClean="0"/>
              <a:t> for inducing intense fear in the participants of our study," deadpans </a:t>
            </a:r>
            <a:r>
              <a:rPr lang="en-US" dirty="0" err="1" smtClean="0"/>
              <a:t>Yadin</a:t>
            </a:r>
            <a:r>
              <a:rPr lang="en-US" dirty="0" smtClean="0"/>
              <a:t> </a:t>
            </a:r>
            <a:r>
              <a:rPr lang="en-US" dirty="0" err="1" smtClean="0"/>
              <a:t>Dudai</a:t>
            </a:r>
            <a:r>
              <a:rPr lang="en-US" dirty="0" smtClean="0"/>
              <a:t>, one of the lead researchers, in a video explaining the results.</a:t>
            </a:r>
          </a:p>
          <a:p>
            <a:pPr lvl="1"/>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cool things</a:t>
            </a:r>
            <a:endParaRPr lang="en-US" dirty="0"/>
          </a:p>
        </p:txBody>
      </p:sp>
      <p:sp>
        <p:nvSpPr>
          <p:cNvPr id="3" name="Content Placeholder 2"/>
          <p:cNvSpPr>
            <a:spLocks noGrp="1"/>
          </p:cNvSpPr>
          <p:nvPr>
            <p:ph idx="1"/>
          </p:nvPr>
        </p:nvSpPr>
        <p:spPr/>
        <p:txBody>
          <a:bodyPr/>
          <a:lstStyle/>
          <a:p>
            <a:r>
              <a:rPr lang="en-US" dirty="0" smtClean="0"/>
              <a:t>Another study tricked volunteers into thinking that a live tarantula was being slipped into the same box their feet were in during a brain scan. Much as with the snake study, different parts of the participants' brains lit up depending on how far away the tarantulas were thought to be.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cool things</a:t>
            </a:r>
            <a:endParaRPr lang="en-US" dirty="0"/>
          </a:p>
        </p:txBody>
      </p:sp>
      <p:sp>
        <p:nvSpPr>
          <p:cNvPr id="3" name="Content Placeholder 2"/>
          <p:cNvSpPr>
            <a:spLocks noGrp="1"/>
          </p:cNvSpPr>
          <p:nvPr>
            <p:ph idx="1"/>
          </p:nvPr>
        </p:nvSpPr>
        <p:spPr/>
        <p:txBody>
          <a:bodyPr>
            <a:normAutofit/>
          </a:bodyPr>
          <a:lstStyle/>
          <a:p>
            <a:r>
              <a:rPr lang="en-US" dirty="0" smtClean="0"/>
              <a:t>Having sex</a:t>
            </a:r>
          </a:p>
          <a:p>
            <a:r>
              <a:rPr lang="en-US" dirty="0" smtClean="0"/>
              <a:t>http://www.theatlantic.com/health/archive/2012/04/6-cool-things-people-have-done-inside-mri-scanners/256416/</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 of 18)</a:t>
            </a:r>
            <a:endParaRPr lang="en-US" dirty="0"/>
          </a:p>
        </p:txBody>
      </p:sp>
      <p:sp>
        <p:nvSpPr>
          <p:cNvPr id="3" name="Content Placeholder 2"/>
          <p:cNvSpPr>
            <a:spLocks noGrp="1"/>
          </p:cNvSpPr>
          <p:nvPr>
            <p:ph idx="1"/>
          </p:nvPr>
        </p:nvSpPr>
        <p:spPr/>
        <p:txBody>
          <a:bodyPr/>
          <a:lstStyle/>
          <a:p>
            <a:r>
              <a:rPr lang="en-US" dirty="0" smtClean="0"/>
              <a:t>“YOU know, what these people do is really very clever. They put little spies into the molecules and send radio signals to them, and they have to radio back what they are seeing.” (Economist article)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(2 of 9)</a:t>
            </a:r>
            <a:endParaRPr lang="en-US" dirty="0"/>
          </a:p>
        </p:txBody>
      </p:sp>
      <p:sp>
        <p:nvSpPr>
          <p:cNvPr id="3" name="Content Placeholder 2"/>
          <p:cNvSpPr>
            <a:spLocks noGrp="1"/>
          </p:cNvSpPr>
          <p:nvPr>
            <p:ph idx="1"/>
          </p:nvPr>
        </p:nvSpPr>
        <p:spPr/>
        <p:txBody>
          <a:bodyPr>
            <a:normAutofit/>
          </a:bodyPr>
          <a:lstStyle/>
          <a:p>
            <a:r>
              <a:rPr lang="en-US" dirty="0" smtClean="0"/>
              <a:t>MRIs can obtain very detailed images of organs and tissues </a:t>
            </a:r>
          </a:p>
          <a:p>
            <a:r>
              <a:rPr lang="en-US" dirty="0" smtClean="0"/>
              <a:t>Physicians use MRI to examine the brain, spine, joints (e.g., knee, shoulder, hip, wrist, and ankle), abdomen, pelvic region, breast, blood vessels, heart and other body parts.</a:t>
            </a:r>
          </a:p>
          <a:p>
            <a:r>
              <a:rPr lang="en-CA" dirty="0" smtClean="0"/>
              <a:t>They are used primarily for soft tissue</a:t>
            </a:r>
            <a:endParaRPr lang="en-US" dirty="0" smtClean="0"/>
          </a:p>
          <a:p>
            <a:r>
              <a:rPr lang="en-US" dirty="0" err="1" smtClean="0"/>
              <a:t>Nonionizing</a:t>
            </a:r>
            <a:r>
              <a:rPr lang="en-US" dirty="0" smtClean="0"/>
              <a:t> radiation</a:t>
            </a:r>
          </a:p>
          <a:p>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Niels</a:t>
            </a:r>
            <a:r>
              <a:rPr lang="en-CA" dirty="0" smtClean="0"/>
              <a:t> Bohr (2 of 18)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That is how the physicist </a:t>
            </a:r>
            <a:r>
              <a:rPr lang="en-US" dirty="0" err="1" smtClean="0"/>
              <a:t>Niels</a:t>
            </a:r>
            <a:r>
              <a:rPr lang="en-US" dirty="0" smtClean="0"/>
              <a:t> Bohr is said to have described the principles behind magnetic-resonance imaging (MRI)</a:t>
            </a:r>
          </a:p>
          <a:p>
            <a:r>
              <a:rPr lang="en-CA" dirty="0" smtClean="0"/>
              <a:t>One of the giants of 20</a:t>
            </a:r>
            <a:r>
              <a:rPr lang="en-CA" baseline="30000" dirty="0" smtClean="0"/>
              <a:t>th</a:t>
            </a:r>
            <a:r>
              <a:rPr lang="en-CA" dirty="0" smtClean="0"/>
              <a:t> century physics involved in the establishment of CERN (European Particle Physics Laboratory); establishing fundamental principles of 20</a:t>
            </a:r>
            <a:r>
              <a:rPr lang="en-CA" baseline="30000" dirty="0" smtClean="0"/>
              <a:t>th</a:t>
            </a:r>
            <a:r>
              <a:rPr lang="en-CA" dirty="0" smtClean="0"/>
              <a:t> century physics, involved in the Manhattan project, memorialized in the play, Copenhagen by Michael </a:t>
            </a:r>
            <a:r>
              <a:rPr lang="en-CA" dirty="0" err="1" smtClean="0"/>
              <a:t>Frayn</a:t>
            </a:r>
            <a:r>
              <a:rPr lang="en-CA" dirty="0" smtClean="0"/>
              <a:t>. (died in 1962; http://en.wikipedia.org/wiki/Niels_Bohr)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(3 of 18)</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In 2002 (?), approximately 22,000 MRI scanners used for 60M examinations.</a:t>
            </a:r>
          </a:p>
          <a:p>
            <a:r>
              <a:rPr lang="en-CA" dirty="0" smtClean="0"/>
              <a:t>In 2003, </a:t>
            </a:r>
            <a:r>
              <a:rPr lang="en-US" dirty="0" smtClean="0"/>
              <a:t>Paul </a:t>
            </a:r>
            <a:r>
              <a:rPr lang="en-US" dirty="0" err="1" smtClean="0"/>
              <a:t>Lauterbur</a:t>
            </a:r>
            <a:r>
              <a:rPr lang="en-US" dirty="0" smtClean="0"/>
              <a:t>, the director of the Biomedical Imaging Centre at the University of Illinois in Urbana-Champaign, and Sir Peter Mansfield, a physicist at the University of Nottingham in Britain, received the Nobel prize in medicine for making discoveries that “led to the development of modern magnetic-resonance imaging”.</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(4 of 18)</a:t>
            </a:r>
            <a:endParaRPr lang="en-US" dirty="0"/>
          </a:p>
        </p:txBody>
      </p:sp>
      <p:sp>
        <p:nvSpPr>
          <p:cNvPr id="3" name="Content Placeholder 2"/>
          <p:cNvSpPr>
            <a:spLocks noGrp="1"/>
          </p:cNvSpPr>
          <p:nvPr>
            <p:ph idx="1"/>
          </p:nvPr>
        </p:nvSpPr>
        <p:spPr/>
        <p:txBody>
          <a:bodyPr>
            <a:normAutofit lnSpcReduction="10000"/>
          </a:bodyPr>
          <a:lstStyle/>
          <a:p>
            <a:r>
              <a:rPr lang="en-CA" dirty="0" smtClean="0"/>
              <a:t>The 2003 Nobel announcements re-ignited an MRI controversy</a:t>
            </a:r>
          </a:p>
          <a:p>
            <a:pPr lvl="1"/>
            <a:r>
              <a:rPr lang="en-US" dirty="0" smtClean="0"/>
              <a:t>Raymond </a:t>
            </a:r>
            <a:r>
              <a:rPr lang="en-US" dirty="0" err="1" smtClean="0"/>
              <a:t>Damadian</a:t>
            </a:r>
            <a:r>
              <a:rPr lang="en-US" dirty="0" smtClean="0"/>
              <a:t>—who regards himself as the true inventor of MRI, claims that this year's (2003?) winners made technological improvements based on his discovery. </a:t>
            </a:r>
          </a:p>
          <a:p>
            <a:pPr lvl="1"/>
            <a:r>
              <a:rPr lang="en-US" dirty="0" smtClean="0"/>
              <a:t>Others, however, describe Dr </a:t>
            </a:r>
            <a:r>
              <a:rPr lang="en-US" dirty="0" err="1" smtClean="0"/>
              <a:t>Damadian</a:t>
            </a:r>
            <a:r>
              <a:rPr lang="en-US" dirty="0" smtClean="0"/>
              <a:t> as a doctor with a big ego who had a good idea, but contributed little to its ultimate technical </a:t>
            </a:r>
            <a:r>
              <a:rPr lang="en-US" dirty="0" err="1" smtClean="0"/>
              <a:t>realisation</a:t>
            </a:r>
            <a:r>
              <a:rPr lang="en-US" dirty="0" smtClean="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(5 of 18)</a:t>
            </a:r>
            <a:endParaRPr lang="en-US" dirty="0"/>
          </a:p>
        </p:txBody>
      </p:sp>
      <p:sp>
        <p:nvSpPr>
          <p:cNvPr id="3" name="Content Placeholder 2"/>
          <p:cNvSpPr>
            <a:spLocks noGrp="1"/>
          </p:cNvSpPr>
          <p:nvPr>
            <p:ph idx="1"/>
          </p:nvPr>
        </p:nvSpPr>
        <p:spPr/>
        <p:txBody>
          <a:bodyPr/>
          <a:lstStyle/>
          <a:p>
            <a:r>
              <a:rPr lang="en-US" dirty="0" smtClean="0"/>
              <a:t>The MRI is the result of contributions from numerous visionary scientists—including a handful of Nobel prize winners—over a period of more than 50 years, incorporating bits and pieces from many different disciplines, such as chemistry, mathematics, engineering, computer science, medicine and, of course, physics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(6 of 18)</a:t>
            </a:r>
            <a:endParaRPr lang="en-US" dirty="0"/>
          </a:p>
        </p:txBody>
      </p:sp>
      <p:sp>
        <p:nvSpPr>
          <p:cNvPr id="3" name="Content Placeholder 2"/>
          <p:cNvSpPr>
            <a:spLocks noGrp="1"/>
          </p:cNvSpPr>
          <p:nvPr>
            <p:ph idx="1"/>
          </p:nvPr>
        </p:nvSpPr>
        <p:spPr/>
        <p:txBody>
          <a:bodyPr/>
          <a:lstStyle/>
          <a:p>
            <a:r>
              <a:rPr lang="en-US" dirty="0" smtClean="0"/>
              <a:t>Felix Bloch of Stanford and Edward Purcell of Harvard shared the Nobel prize in 1952 for developing a way to measure the phenomenon that underpins MRI: nuclear  (for nuclei) magnetic resonance (NMR).</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(7 of 18)</a:t>
            </a:r>
            <a:endParaRPr lang="en-US" dirty="0"/>
          </a:p>
        </p:txBody>
      </p:sp>
      <p:sp>
        <p:nvSpPr>
          <p:cNvPr id="3" name="Content Placeholder 2"/>
          <p:cNvSpPr>
            <a:spLocks noGrp="1"/>
          </p:cNvSpPr>
          <p:nvPr>
            <p:ph idx="1"/>
          </p:nvPr>
        </p:nvSpPr>
        <p:spPr/>
        <p:txBody>
          <a:bodyPr>
            <a:normAutofit/>
          </a:bodyPr>
          <a:lstStyle/>
          <a:p>
            <a:r>
              <a:rPr lang="en-US" dirty="0" smtClean="0"/>
              <a:t>late 1960s, Dr </a:t>
            </a:r>
            <a:r>
              <a:rPr lang="en-US" dirty="0" err="1" smtClean="0"/>
              <a:t>Damadian</a:t>
            </a:r>
            <a:r>
              <a:rPr lang="en-US" dirty="0" smtClean="0"/>
              <a:t>, was among the first to contemplate using NMR to scan the human body for disease. </a:t>
            </a:r>
          </a:p>
          <a:p>
            <a:r>
              <a:rPr lang="en-US" dirty="0" smtClean="0"/>
              <a:t>Following an obscure theory devised by Gilbert Ling, a physiologist, Dr </a:t>
            </a:r>
            <a:r>
              <a:rPr lang="en-US" dirty="0" err="1" smtClean="0"/>
              <a:t>Damadian</a:t>
            </a:r>
            <a:r>
              <a:rPr lang="en-US" dirty="0" smtClean="0"/>
              <a:t> believed he would be able to distinguish cancerous from healthy tissues on the basis of the cells' water structure.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(8 of 18)</a:t>
            </a:r>
            <a:endParaRPr lang="en-US" dirty="0"/>
          </a:p>
        </p:txBody>
      </p:sp>
      <p:sp>
        <p:nvSpPr>
          <p:cNvPr id="3" name="Content Placeholder 2"/>
          <p:cNvSpPr>
            <a:spLocks noGrp="1"/>
          </p:cNvSpPr>
          <p:nvPr>
            <p:ph idx="1"/>
          </p:nvPr>
        </p:nvSpPr>
        <p:spPr/>
        <p:txBody>
          <a:bodyPr>
            <a:normAutofit fontScale="92500"/>
          </a:bodyPr>
          <a:lstStyle/>
          <a:p>
            <a:r>
              <a:rPr lang="en-US" dirty="0" smtClean="0"/>
              <a:t>Dr Ling's ideas wacky according to many scientists</a:t>
            </a:r>
          </a:p>
          <a:p>
            <a:r>
              <a:rPr lang="en-US" dirty="0" smtClean="0"/>
              <a:t>But, Dr </a:t>
            </a:r>
            <a:r>
              <a:rPr lang="en-US" dirty="0" err="1" smtClean="0"/>
              <a:t>Damadian</a:t>
            </a:r>
            <a:r>
              <a:rPr lang="en-US" dirty="0" smtClean="0"/>
              <a:t> experimented by </a:t>
            </a:r>
            <a:r>
              <a:rPr lang="en-US" dirty="0" err="1" smtClean="0"/>
              <a:t>analysing</a:t>
            </a:r>
            <a:r>
              <a:rPr lang="en-US" dirty="0" smtClean="0"/>
              <a:t> excised </a:t>
            </a:r>
            <a:r>
              <a:rPr lang="en-US" dirty="0" err="1" smtClean="0"/>
              <a:t>tumours</a:t>
            </a:r>
            <a:r>
              <a:rPr lang="en-US" dirty="0" smtClean="0"/>
              <a:t> of rats using machines at NMR Specialties, a now-defunct company based in New Kensington, Pennsylvania. He found that the hydrogen nuclei of water in cancerous and healthy tissues showed pronounced differences in relaxation times, an observation he published in the journal </a:t>
            </a:r>
            <a:r>
              <a:rPr lang="en-US" i="1" dirty="0" smtClean="0"/>
              <a:t>Science </a:t>
            </a:r>
            <a:r>
              <a:rPr lang="en-US" dirty="0" smtClean="0"/>
              <a:t>in 1971.</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(9 of 18)</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Around the same time (late 1960s), Dr </a:t>
            </a:r>
            <a:r>
              <a:rPr lang="en-US" dirty="0" err="1" smtClean="0"/>
              <a:t>Lauterbur</a:t>
            </a:r>
            <a:r>
              <a:rPr lang="en-US" dirty="0" smtClean="0"/>
              <a:t>, then president of NMR Specialties, spent some time observing another research team that had come to the company to repeat Dr </a:t>
            </a:r>
            <a:r>
              <a:rPr lang="en-US" dirty="0" err="1" smtClean="0"/>
              <a:t>Damadian's</a:t>
            </a:r>
            <a:r>
              <a:rPr lang="en-US" dirty="0" smtClean="0"/>
              <a:t> experiments. One momentous night, while eating at a local diner with a colleague, Dr </a:t>
            </a:r>
            <a:r>
              <a:rPr lang="en-US" dirty="0" err="1" smtClean="0"/>
              <a:t>Lauterbur</a:t>
            </a:r>
            <a:r>
              <a:rPr lang="en-US" dirty="0" smtClean="0"/>
              <a:t> had the idea that is now at the core of how MRI scanners operate: to superimpose small variations, or gradients, in the uniform magnetic field normally used in NMR spectroscopy.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(10 of 18)</a:t>
            </a:r>
            <a:endParaRPr lang="en-US" dirty="0"/>
          </a:p>
        </p:txBody>
      </p:sp>
      <p:sp>
        <p:nvSpPr>
          <p:cNvPr id="3" name="Content Placeholder 2"/>
          <p:cNvSpPr>
            <a:spLocks noGrp="1"/>
          </p:cNvSpPr>
          <p:nvPr>
            <p:ph idx="1"/>
          </p:nvPr>
        </p:nvSpPr>
        <p:spPr/>
        <p:txBody>
          <a:bodyPr>
            <a:normAutofit lnSpcReduction="10000"/>
          </a:bodyPr>
          <a:lstStyle/>
          <a:p>
            <a:r>
              <a:rPr lang="en-US" dirty="0" smtClean="0"/>
              <a:t>Changing the field strength affects the resonance frequency of nuclei in direct proportion, and can thus be used to collect spatial information. The intensity of the resonance signal at a particular frequency then indicates the quantity of a given kind of nucleus in a particular location. (Most MRI scanners are tuned to detect hydrogen nuclei, which are abundant in the body's tissues in the form of water.)</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(11 of 18)</a:t>
            </a:r>
            <a:endParaRPr lang="en-US" dirty="0"/>
          </a:p>
        </p:txBody>
      </p:sp>
      <p:sp>
        <p:nvSpPr>
          <p:cNvPr id="3" name="Content Placeholder 2"/>
          <p:cNvSpPr>
            <a:spLocks noGrp="1"/>
          </p:cNvSpPr>
          <p:nvPr>
            <p:ph idx="1"/>
          </p:nvPr>
        </p:nvSpPr>
        <p:spPr/>
        <p:txBody>
          <a:bodyPr/>
          <a:lstStyle/>
          <a:p>
            <a:r>
              <a:rPr lang="en-US" dirty="0" smtClean="0"/>
              <a:t>In 1973, Dr </a:t>
            </a:r>
            <a:r>
              <a:rPr lang="en-US" dirty="0" err="1" smtClean="0"/>
              <a:t>Lauterbur</a:t>
            </a:r>
            <a:r>
              <a:rPr lang="en-US" dirty="0" smtClean="0"/>
              <a:t> published his idea in </a:t>
            </a:r>
            <a:r>
              <a:rPr lang="en-US" i="1" dirty="0" smtClean="0"/>
              <a:t>Nature</a:t>
            </a:r>
            <a:r>
              <a:rPr lang="en-US" dirty="0" smtClean="0"/>
              <a:t>, along with the first MR images, of two tiny tubes filled with water. But his paper did not cite Dr </a:t>
            </a:r>
            <a:r>
              <a:rPr lang="en-US" dirty="0" err="1" smtClean="0"/>
              <a:t>Damadian's</a:t>
            </a:r>
            <a:r>
              <a:rPr lang="en-US" dirty="0" smtClean="0"/>
              <a:t> </a:t>
            </a:r>
            <a:r>
              <a:rPr lang="en-US" i="1" dirty="0" smtClean="0"/>
              <a:t>Science </a:t>
            </a:r>
            <a:r>
              <a:rPr lang="en-US" dirty="0" smtClean="0"/>
              <a:t>paper, even though Dr </a:t>
            </a:r>
            <a:r>
              <a:rPr lang="en-US" dirty="0" err="1" smtClean="0"/>
              <a:t>Lauterbur</a:t>
            </a:r>
            <a:r>
              <a:rPr lang="en-US" dirty="0" smtClean="0"/>
              <a:t> made a direct reference to it in a notebook entry made the day after his own discovery. When Dr </a:t>
            </a:r>
            <a:r>
              <a:rPr lang="en-US" dirty="0" err="1" smtClean="0"/>
              <a:t>Damadian</a:t>
            </a:r>
            <a:r>
              <a:rPr lang="en-US" dirty="0" smtClean="0"/>
              <a:t> found out that he had not been credited, he was livid.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MRIs (3 of 9)</a:t>
            </a:r>
            <a:endParaRPr lang="en-US" dirty="0"/>
          </a:p>
        </p:txBody>
      </p:sp>
      <p:sp>
        <p:nvSpPr>
          <p:cNvPr id="5" name="Content Placeholder 4"/>
          <p:cNvSpPr>
            <a:spLocks noGrp="1"/>
          </p:cNvSpPr>
          <p:nvPr>
            <p:ph idx="1"/>
          </p:nvPr>
        </p:nvSpPr>
        <p:spPr/>
        <p:txBody>
          <a:bodyPr>
            <a:normAutofit/>
          </a:bodyPr>
          <a:lstStyle/>
          <a:p>
            <a:r>
              <a:rPr lang="en-US" dirty="0" smtClean="0"/>
              <a:t>MRIs use </a:t>
            </a:r>
          </a:p>
          <a:p>
            <a:pPr lvl="1"/>
            <a:r>
              <a:rPr lang="en-CA" dirty="0" smtClean="0"/>
              <a:t>powerful magnetic field</a:t>
            </a:r>
            <a:endParaRPr lang="en-US" dirty="0" smtClean="0"/>
          </a:p>
          <a:p>
            <a:r>
              <a:rPr lang="en-US" dirty="0" smtClean="0"/>
              <a:t>MRIs also use </a:t>
            </a:r>
          </a:p>
          <a:p>
            <a:pPr lvl="1"/>
            <a:r>
              <a:rPr lang="en-US" dirty="0" smtClean="0"/>
              <a:t>radio waves, </a:t>
            </a:r>
          </a:p>
          <a:p>
            <a:pPr lvl="1"/>
            <a:r>
              <a:rPr lang="en-US" dirty="0" smtClean="0"/>
              <a:t>rapidly changing magnetic fields, and </a:t>
            </a:r>
          </a:p>
          <a:p>
            <a:pPr lvl="1"/>
            <a:r>
              <a:rPr lang="en-US" dirty="0" smtClean="0"/>
              <a:t>a computer to create images that show whether or not there is an injury, disease process, or abnormal condition present.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(12 of 18)</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Not long after Dr </a:t>
            </a:r>
            <a:r>
              <a:rPr lang="en-US" dirty="0" err="1" smtClean="0"/>
              <a:t>Lauterbur's</a:t>
            </a:r>
            <a:r>
              <a:rPr lang="en-US" dirty="0" smtClean="0"/>
              <a:t> paper appeared in </a:t>
            </a:r>
            <a:r>
              <a:rPr lang="en-US" i="1" dirty="0" smtClean="0"/>
              <a:t>Nature</a:t>
            </a:r>
            <a:r>
              <a:rPr lang="en-US" dirty="0" smtClean="0"/>
              <a:t>, he began to promote the possibilities of MRI or “</a:t>
            </a:r>
            <a:r>
              <a:rPr lang="en-US" dirty="0" err="1" smtClean="0"/>
              <a:t>zeugmatography</a:t>
            </a:r>
            <a:r>
              <a:rPr lang="en-US" dirty="0" smtClean="0"/>
              <a:t>” as he called it, and fellow researchers took note. </a:t>
            </a:r>
          </a:p>
          <a:p>
            <a:r>
              <a:rPr lang="en-US" dirty="0" smtClean="0"/>
              <a:t>The mid-1970s saw a flurry of activity in the area. … teams at a handful of universities in America and Britain raced to publish images of ever increasing complexity. Soon the covers and pages of esteemed scientific journals featured images of such objects as a mouse, a finger, a lemon, a wrist and, finally, a human head. The eventual goal: to build a whole-body scanner.</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(13 of 18)</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 </a:t>
            </a:r>
            <a:r>
              <a:rPr lang="en-US" dirty="0" err="1" smtClean="0"/>
              <a:t>Damadian</a:t>
            </a:r>
            <a:r>
              <a:rPr lang="en-US" dirty="0" smtClean="0"/>
              <a:t> was determined to win the race.</a:t>
            </a:r>
          </a:p>
          <a:p>
            <a:r>
              <a:rPr lang="en-US" dirty="0" smtClean="0"/>
              <a:t> In the early 1970s, he devised his own method of scanning the human body point by point, originally intended to produce data rather than pictures. </a:t>
            </a:r>
          </a:p>
          <a:p>
            <a:r>
              <a:rPr lang="en-US" dirty="0" smtClean="0"/>
              <a:t>Field Focusing Nuclear Magnetic Resonance (FONAR) was the method used when he captured headlines in 1977, publishing the first image of a chest cavity of a live man. … On July 3rd 1977, after four hours and 45 minutes of collecting data from 106 points, a picture was created.</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(14 of 18)</a:t>
            </a:r>
            <a:endParaRPr lang="en-US" dirty="0"/>
          </a:p>
        </p:txBody>
      </p:sp>
      <p:sp>
        <p:nvSpPr>
          <p:cNvPr id="3" name="Content Placeholder 2"/>
          <p:cNvSpPr>
            <a:spLocks noGrp="1"/>
          </p:cNvSpPr>
          <p:nvPr>
            <p:ph idx="1"/>
          </p:nvPr>
        </p:nvSpPr>
        <p:spPr/>
        <p:txBody>
          <a:bodyPr/>
          <a:lstStyle/>
          <a:p>
            <a:r>
              <a:rPr lang="en-US" dirty="0" smtClean="0"/>
              <a:t>Dr </a:t>
            </a:r>
            <a:r>
              <a:rPr lang="en-US" dirty="0" err="1" smtClean="0"/>
              <a:t>Damadian</a:t>
            </a:r>
            <a:r>
              <a:rPr lang="en-US" dirty="0" smtClean="0"/>
              <a:t> sent out a press release claiming he had created “a new technique for the non-surgical detection of cancer anywhere in the human body.” At that point, however, the machine had not been tested on cancer patients. When experts questioned Dr </a:t>
            </a:r>
            <a:r>
              <a:rPr lang="en-US" dirty="0" err="1" smtClean="0"/>
              <a:t>Damadian's</a:t>
            </a:r>
            <a:r>
              <a:rPr lang="en-US" dirty="0" smtClean="0"/>
              <a:t> assertion, he was forced to back down.</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(15 of 18)</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Meanwhile, Sir Peter Mansfield, … , further contributed to the development of MRI by devising a scheme to acquire MR signals and construct images rapidly. </a:t>
            </a:r>
          </a:p>
          <a:p>
            <a:r>
              <a:rPr lang="en-US" dirty="0" smtClean="0"/>
              <a:t>When he presented his ideas at a symposium in 1977, he recalls facing a silent audience. </a:t>
            </a:r>
          </a:p>
          <a:p>
            <a:r>
              <a:rPr lang="en-US" dirty="0" smtClean="0"/>
              <a:t>Sir Peter wasn't entirely surprised, since his method could theoretically speed up the process of producing images from an hour to a fraction of a second. Because of the hardware requirements, it took more than a decade to implement his “echo-planar” imaging technique, but it is now commonly used to watch the brain at work in functional MRI.</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(16 of 18)</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With the development of more sophisticated whole-body MRI prototypes in 1980, interest in the new technology mounted. </a:t>
            </a:r>
          </a:p>
          <a:p>
            <a:r>
              <a:rPr lang="en-US" dirty="0" smtClean="0"/>
              <a:t>Corporations began to grasp that MRI (the word “nuclear” had been dropped for marketing reasons by this time) might become a useful adjunct to computer tomography (CT) scans, which create detailed images by combining multiple X-ray images. </a:t>
            </a:r>
          </a:p>
          <a:p>
            <a:r>
              <a:rPr lang="en-US" dirty="0" smtClean="0"/>
              <a:t>Philips, Johnson &amp; Johnson, General Electric and other corporate heavyweights decided to pour millions into the promising technology.</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(17 of 18)</a:t>
            </a:r>
            <a:endParaRPr lang="en-US" dirty="0"/>
          </a:p>
        </p:txBody>
      </p:sp>
      <p:sp>
        <p:nvSpPr>
          <p:cNvPr id="3" name="Content Placeholder 2"/>
          <p:cNvSpPr>
            <a:spLocks noGrp="1"/>
          </p:cNvSpPr>
          <p:nvPr>
            <p:ph idx="1"/>
          </p:nvPr>
        </p:nvSpPr>
        <p:spPr/>
        <p:txBody>
          <a:bodyPr>
            <a:normAutofit fontScale="92500"/>
          </a:bodyPr>
          <a:lstStyle/>
          <a:p>
            <a:r>
              <a:rPr lang="en-US" dirty="0" smtClean="0"/>
              <a:t>As many researchers moved into the commercial sector, Dr </a:t>
            </a:r>
            <a:r>
              <a:rPr lang="en-US" dirty="0" err="1" smtClean="0"/>
              <a:t>Damadian</a:t>
            </a:r>
            <a:r>
              <a:rPr lang="en-US" dirty="0" smtClean="0"/>
              <a:t> did not sit idle. </a:t>
            </a:r>
          </a:p>
          <a:p>
            <a:r>
              <a:rPr lang="en-US" dirty="0" smtClean="0"/>
              <a:t>In 1978, he founded FONAR, based in Melville, New York. The small company struggled against its mighty competitors. But Dr </a:t>
            </a:r>
            <a:r>
              <a:rPr lang="en-US" dirty="0" err="1" smtClean="0"/>
              <a:t>Damadian's</a:t>
            </a:r>
            <a:r>
              <a:rPr lang="en-US" dirty="0" smtClean="0"/>
              <a:t> patents, the first one granted for an “apparatus and method for detecting cancer in tissue” in 1974, proved extremely useful.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history (18 of 18)</a:t>
            </a:r>
            <a:endParaRPr lang="en-US" dirty="0"/>
          </a:p>
        </p:txBody>
      </p:sp>
      <p:sp>
        <p:nvSpPr>
          <p:cNvPr id="3" name="Content Placeholder 2"/>
          <p:cNvSpPr>
            <a:spLocks noGrp="1"/>
          </p:cNvSpPr>
          <p:nvPr>
            <p:ph idx="1"/>
          </p:nvPr>
        </p:nvSpPr>
        <p:spPr/>
        <p:txBody>
          <a:bodyPr/>
          <a:lstStyle/>
          <a:p>
            <a:r>
              <a:rPr lang="en-US" dirty="0" smtClean="0"/>
              <a:t>In 1997, after a lengthy legal fight that ended up in the Supreme Court of the United States, General Electric was ordered to pay FONAR nearly $130m for patent infringement. Cases with other companies were settled for undisclosed sums.</a:t>
            </a:r>
          </a:p>
          <a:p>
            <a:r>
              <a:rPr lang="en-CA" dirty="0" smtClean="0"/>
              <a:t>Source: http://www.economist.com/node/2246166</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Brief bit on PET scans (1 of 4)</a:t>
            </a:r>
            <a:endParaRPr lang="en-US" dirty="0"/>
          </a:p>
        </p:txBody>
      </p:sp>
      <p:sp>
        <p:nvSpPr>
          <p:cNvPr id="3" name="Content Placeholder 2"/>
          <p:cNvSpPr>
            <a:spLocks noGrp="1"/>
          </p:cNvSpPr>
          <p:nvPr>
            <p:ph idx="1"/>
          </p:nvPr>
        </p:nvSpPr>
        <p:spPr/>
        <p:txBody>
          <a:bodyPr>
            <a:noAutofit/>
          </a:bodyPr>
          <a:lstStyle/>
          <a:p>
            <a:r>
              <a:rPr lang="en-US" sz="2400" dirty="0" smtClean="0"/>
              <a:t>A positron emission tomography (PET) scan is an imaging test that helps reveal how your tissues and organs are functioning. A PET scan uses a radioactive drug (tracer) to show this activity.</a:t>
            </a:r>
          </a:p>
          <a:p>
            <a:r>
              <a:rPr lang="en-US" sz="2400" dirty="0" smtClean="0"/>
              <a:t>The tracer may be injected, swallowed or inhaled, depending on which organ or tissue is being studied by the PET scan. The tracer collects in areas of your body that have higher levels of chemical activity, which often correspond to areas of disease. On a PET scan, these areas show up as bright spots.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Brief bit on PET scans (2 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PET scan is useful in revealing or evaluating several conditions, including some cancers, heart disease and brain disorders.</a:t>
            </a:r>
          </a:p>
          <a:p>
            <a:r>
              <a:rPr lang="en-CA" dirty="0" smtClean="0"/>
              <a:t>Source: http://www.mayoclinic.org/tests-procedures/pet-scan/basics/definition/prc-20014301</a:t>
            </a:r>
            <a:endParaRPr lang="en-US" dirty="0" smtClean="0"/>
          </a:p>
          <a:p>
            <a:r>
              <a:rPr lang="en-CA" dirty="0" smtClean="0"/>
              <a:t>Try also: </a:t>
            </a:r>
            <a:r>
              <a:rPr lang="en-CA" dirty="0" smtClean="0">
                <a:hlinkClick r:id="rId2"/>
              </a:rPr>
              <a:t>http://en.wikipedia.org/wiki/Positron_emission_tomography</a:t>
            </a:r>
            <a:r>
              <a:rPr lang="en-CA" dirty="0" smtClean="0"/>
              <a:t> and  </a:t>
            </a:r>
            <a:r>
              <a:rPr lang="en-CA" dirty="0" smtClean="0">
                <a:hlinkClick r:id="rId3"/>
              </a:rPr>
              <a:t>http://www.radiologyinfo.org/en/info.cfm?pg=pet</a:t>
            </a:r>
            <a:endParaRPr lang="en-CA"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Brief bit on PET scans (3 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Currently, many PET scanners also include a conventional computed tomography (CT) scanner. This allows images of both anatomy (CT) and function (PET) to be taken during the same examination.</a:t>
            </a:r>
          </a:p>
          <a:p>
            <a:r>
              <a:rPr lang="en-US" dirty="0" smtClean="0"/>
              <a:t>The functional information obtained by a PET scan is unique and unavailable using other types of imaging. For many diseases, PET provides the most useful information required to make a diagnosis and determine the most appropriate treatment.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MRIs (4 of 9)</a:t>
            </a:r>
            <a:endParaRPr lang="en-US" dirty="0"/>
          </a:p>
        </p:txBody>
      </p:sp>
      <p:sp>
        <p:nvSpPr>
          <p:cNvPr id="3" name="Content Placeholder 2"/>
          <p:cNvSpPr>
            <a:spLocks noGrp="1"/>
          </p:cNvSpPr>
          <p:nvPr>
            <p:ph idx="1"/>
          </p:nvPr>
        </p:nvSpPr>
        <p:spPr/>
        <p:txBody>
          <a:bodyPr>
            <a:normAutofit lnSpcReduction="10000"/>
          </a:bodyPr>
          <a:lstStyle/>
          <a:p>
            <a:r>
              <a:rPr lang="en-US" dirty="0" smtClean="0"/>
              <a:t>Patient is placed inside MR scanner</a:t>
            </a:r>
          </a:p>
          <a:p>
            <a:pPr lvl="1"/>
            <a:r>
              <a:rPr lang="en-US" dirty="0" smtClean="0"/>
              <a:t>Typically a large, tunnel or doughnut-shaped device that is open at both ends. </a:t>
            </a:r>
          </a:p>
          <a:p>
            <a:r>
              <a:rPr lang="en-US" dirty="0" smtClean="0"/>
              <a:t>The powerful magnetic field aligns atomic particles called protons that are present in most of the body's tissues. </a:t>
            </a:r>
          </a:p>
          <a:p>
            <a:r>
              <a:rPr lang="en-US" dirty="0" smtClean="0"/>
              <a:t>The applied radio waves then cause these protons to produce signals that are picked up by a receiver within the MR scanner.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Brief bit on PET scans (4 of 4)</a:t>
            </a:r>
            <a:endParaRPr lang="en-US" dirty="0"/>
          </a:p>
        </p:txBody>
      </p:sp>
      <p:sp>
        <p:nvSpPr>
          <p:cNvPr id="3" name="Content Placeholder 2"/>
          <p:cNvSpPr>
            <a:spLocks noGrp="1"/>
          </p:cNvSpPr>
          <p:nvPr>
            <p:ph idx="1"/>
          </p:nvPr>
        </p:nvSpPr>
        <p:spPr/>
        <p:txBody>
          <a:bodyPr/>
          <a:lstStyle/>
          <a:p>
            <a:r>
              <a:rPr lang="en-US" dirty="0" smtClean="0"/>
              <a:t>Time Required: 30 to 45 minutes.</a:t>
            </a:r>
          </a:p>
          <a:p>
            <a:r>
              <a:rPr lang="en-US" dirty="0" smtClean="0"/>
              <a:t>Noise During Exam: Buzzing or clicking sounds.</a:t>
            </a:r>
          </a:p>
          <a:p>
            <a:r>
              <a:rPr lang="en-CA" dirty="0" smtClean="0"/>
              <a:t>Source: http://www.acrin.org/PATIENTS/ABOUTIMAGINGEXAMSANDAGENTS/ABOUTPETSCANS.aspx</a:t>
            </a:r>
            <a:endParaRPr lang="en-US" dirty="0" smtClean="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Tomography (1 of 2)</a:t>
            </a:r>
            <a:endParaRPr lang="en-US" dirty="0"/>
          </a:p>
        </p:txBody>
      </p:sp>
      <p:sp>
        <p:nvSpPr>
          <p:cNvPr id="3" name="Content Placeholder 2"/>
          <p:cNvSpPr>
            <a:spLocks noGrp="1"/>
          </p:cNvSpPr>
          <p:nvPr>
            <p:ph idx="1"/>
          </p:nvPr>
        </p:nvSpPr>
        <p:spPr/>
        <p:txBody>
          <a:bodyPr/>
          <a:lstStyle/>
          <a:p>
            <a:r>
              <a:rPr lang="en-US" dirty="0" smtClean="0"/>
              <a:t>Tomography refers to imaging by sections or sectioning, through the use of any kind of penetrating wave.</a:t>
            </a:r>
          </a:p>
          <a:p>
            <a:r>
              <a:rPr lang="en-CA" dirty="0" smtClean="0"/>
              <a:t>Source: http://en.wikipedia.org/wiki/Tomography</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Tomography (2 of 2)</a:t>
            </a:r>
            <a:endParaRPr lang="en-US" dirty="0"/>
          </a:p>
        </p:txBody>
      </p:sp>
      <p:graphicFrame>
        <p:nvGraphicFramePr>
          <p:cNvPr id="4" name="Content Placeholder 3"/>
          <p:cNvGraphicFramePr>
            <a:graphicFrameLocks noGrp="1"/>
          </p:cNvGraphicFramePr>
          <p:nvPr>
            <p:ph idx="1"/>
          </p:nvPr>
        </p:nvGraphicFramePr>
        <p:xfrm>
          <a:off x="457200" y="1600200"/>
          <a:ext cx="8229600" cy="39776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CA" dirty="0" smtClean="0"/>
                        <a:t>Physical</a:t>
                      </a:r>
                      <a:r>
                        <a:rPr lang="en-CA" baseline="0" dirty="0" smtClean="0"/>
                        <a:t> phenomenon</a:t>
                      </a:r>
                      <a:endParaRPr lang="en-US" dirty="0"/>
                    </a:p>
                  </a:txBody>
                  <a:tcPr/>
                </a:tc>
                <a:tc>
                  <a:txBody>
                    <a:bodyPr/>
                    <a:lstStyle/>
                    <a:p>
                      <a:r>
                        <a:rPr lang="en-CA" dirty="0" smtClean="0"/>
                        <a:t>Type of tomography</a:t>
                      </a:r>
                      <a:endParaRPr lang="en-US" dirty="0"/>
                    </a:p>
                  </a:txBody>
                  <a:tcPr/>
                </a:tc>
              </a:tr>
              <a:tr h="370840">
                <a:tc>
                  <a:txBody>
                    <a:bodyPr/>
                    <a:lstStyle/>
                    <a:p>
                      <a:r>
                        <a:rPr lang="en-US" dirty="0" smtClean="0"/>
                        <a:t>X-rays</a:t>
                      </a:r>
                      <a:endParaRPr lang="en-US" dirty="0"/>
                    </a:p>
                  </a:txBody>
                  <a:tcPr/>
                </a:tc>
                <a:tc>
                  <a:txBody>
                    <a:bodyPr/>
                    <a:lstStyle/>
                    <a:p>
                      <a:r>
                        <a:rPr lang="en-CA" dirty="0" smtClean="0"/>
                        <a:t>CT</a:t>
                      </a:r>
                      <a:endParaRPr lang="en-US" dirty="0"/>
                    </a:p>
                  </a:txBody>
                  <a:tcPr/>
                </a:tc>
              </a:tr>
              <a:tr h="370840">
                <a:tc>
                  <a:txBody>
                    <a:bodyPr/>
                    <a:lstStyle/>
                    <a:p>
                      <a:r>
                        <a:rPr lang="en-US" dirty="0" smtClean="0"/>
                        <a:t>gamma rays</a:t>
                      </a:r>
                      <a:endParaRPr lang="en-US" dirty="0"/>
                    </a:p>
                  </a:txBody>
                  <a:tcPr/>
                </a:tc>
                <a:tc>
                  <a:txBody>
                    <a:bodyPr/>
                    <a:lstStyle/>
                    <a:p>
                      <a:r>
                        <a:rPr lang="en-US" dirty="0" smtClean="0"/>
                        <a:t>SPECT</a:t>
                      </a:r>
                      <a:endParaRPr lang="en-US" dirty="0"/>
                    </a:p>
                  </a:txBody>
                  <a:tcPr/>
                </a:tc>
              </a:tr>
              <a:tr h="370840">
                <a:tc>
                  <a:txBody>
                    <a:bodyPr/>
                    <a:lstStyle/>
                    <a:p>
                      <a:r>
                        <a:rPr lang="en-US" dirty="0" smtClean="0"/>
                        <a:t>radio-frequency waves</a:t>
                      </a:r>
                      <a:endParaRPr lang="en-US" dirty="0"/>
                    </a:p>
                  </a:txBody>
                  <a:tcPr/>
                </a:tc>
                <a:tc>
                  <a:txBody>
                    <a:bodyPr/>
                    <a:lstStyle/>
                    <a:p>
                      <a:r>
                        <a:rPr lang="en-US" dirty="0" smtClean="0"/>
                        <a:t>MRI</a:t>
                      </a:r>
                      <a:endParaRPr lang="en-US" dirty="0"/>
                    </a:p>
                  </a:txBody>
                  <a:tcPr/>
                </a:tc>
              </a:tr>
              <a:tr h="370840">
                <a:tc>
                  <a:txBody>
                    <a:bodyPr/>
                    <a:lstStyle/>
                    <a:p>
                      <a:r>
                        <a:rPr lang="en-US" dirty="0" smtClean="0"/>
                        <a:t>Electrical Resistance</a:t>
                      </a:r>
                      <a:endParaRPr lang="en-US" dirty="0"/>
                    </a:p>
                  </a:txBody>
                  <a:tcPr/>
                </a:tc>
                <a:tc>
                  <a:txBody>
                    <a:bodyPr/>
                    <a:lstStyle/>
                    <a:p>
                      <a:r>
                        <a:rPr lang="en-US" dirty="0" smtClean="0"/>
                        <a:t>ERT</a:t>
                      </a:r>
                      <a:endParaRPr lang="en-US" dirty="0"/>
                    </a:p>
                  </a:txBody>
                  <a:tcPr/>
                </a:tc>
              </a:tr>
              <a:tr h="370840">
                <a:tc>
                  <a:txBody>
                    <a:bodyPr/>
                    <a:lstStyle/>
                    <a:p>
                      <a:r>
                        <a:rPr lang="en-US" dirty="0" smtClean="0"/>
                        <a:t>electron-positron annihilation</a:t>
                      </a:r>
                      <a:endParaRPr lang="en-US" dirty="0"/>
                    </a:p>
                  </a:txBody>
                  <a:tcPr/>
                </a:tc>
                <a:tc>
                  <a:txBody>
                    <a:bodyPr/>
                    <a:lstStyle/>
                    <a:p>
                      <a:r>
                        <a:rPr lang="en-US" dirty="0" smtClean="0"/>
                        <a:t>PET</a:t>
                      </a:r>
                      <a:endParaRPr lang="en-US" dirty="0"/>
                    </a:p>
                  </a:txBody>
                  <a:tcPr/>
                </a:tc>
              </a:tr>
              <a:tr h="370840">
                <a:tc>
                  <a:txBody>
                    <a:bodyPr/>
                    <a:lstStyle/>
                    <a:p>
                      <a:r>
                        <a:rPr lang="en-US" dirty="0" smtClean="0"/>
                        <a:t>electrons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Electron tomography </a:t>
                      </a:r>
                    </a:p>
                    <a:p>
                      <a:r>
                        <a:rPr lang="en-US" dirty="0" smtClean="0"/>
                        <a:t> or 3D TEM</a:t>
                      </a:r>
                      <a:endParaRPr lang="en-US" dirty="0"/>
                    </a:p>
                  </a:txBody>
                  <a:tcPr/>
                </a:tc>
              </a:tr>
              <a:tr h="370840">
                <a:tc>
                  <a:txBody>
                    <a:bodyPr/>
                    <a:lstStyle/>
                    <a:p>
                      <a:r>
                        <a:rPr lang="en-US" dirty="0" err="1" smtClean="0"/>
                        <a:t>muons</a:t>
                      </a:r>
                      <a:endParaRPr lang="en-US" dirty="0"/>
                    </a:p>
                  </a:txBody>
                  <a:tcPr/>
                </a:tc>
                <a:tc>
                  <a:txBody>
                    <a:bodyPr/>
                    <a:lstStyle/>
                    <a:p>
                      <a:r>
                        <a:rPr lang="en-US" dirty="0" err="1" smtClean="0"/>
                        <a:t>Muon</a:t>
                      </a:r>
                      <a:r>
                        <a:rPr lang="en-US" dirty="0" smtClean="0"/>
                        <a:t> tomography</a:t>
                      </a:r>
                      <a:endParaRPr lang="en-US" dirty="0"/>
                    </a:p>
                  </a:txBody>
                  <a:tcPr/>
                </a:tc>
              </a:tr>
              <a:tr h="370840">
                <a:tc>
                  <a:txBody>
                    <a:bodyPr/>
                    <a:lstStyle/>
                    <a:p>
                      <a:r>
                        <a:rPr lang="en-US" dirty="0" smtClean="0"/>
                        <a:t>ions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atom pro</a:t>
                      </a:r>
                    </a:p>
                  </a:txBody>
                  <a:tcPr/>
                </a:tc>
              </a:tr>
              <a:tr h="370840">
                <a:tc>
                  <a:txBody>
                    <a:bodyPr/>
                    <a:lstStyle/>
                    <a:p>
                      <a:r>
                        <a:rPr lang="en-US" dirty="0" smtClean="0"/>
                        <a:t>magnetic particles 	</a:t>
                      </a:r>
                      <a:endParaRPr lang="en-US" dirty="0"/>
                    </a:p>
                  </a:txBody>
                  <a:tcPr/>
                </a:tc>
                <a:tc>
                  <a:txBody>
                    <a:bodyPr/>
                    <a:lstStyle/>
                    <a:p>
                      <a:r>
                        <a:rPr lang="en-US" dirty="0" smtClean="0"/>
                        <a:t>magnetic particle imaging</a:t>
                      </a:r>
                      <a:endParaRPr lang="en-US" dirty="0"/>
                    </a:p>
                  </a:txBody>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7 myths about the brain</a:t>
            </a:r>
            <a:endParaRPr lang="en-US" dirty="0"/>
          </a:p>
        </p:txBody>
      </p:sp>
      <p:sp>
        <p:nvSpPr>
          <p:cNvPr id="3" name="Content Placeholder 2"/>
          <p:cNvSpPr>
            <a:spLocks noGrp="1"/>
          </p:cNvSpPr>
          <p:nvPr>
            <p:ph idx="1"/>
          </p:nvPr>
        </p:nvSpPr>
        <p:spPr/>
        <p:txBody>
          <a:bodyPr/>
          <a:lstStyle/>
          <a:p>
            <a:r>
              <a:rPr lang="en-CA" u="sng" dirty="0" smtClean="0">
                <a:hlinkClick r:id="rId2"/>
              </a:rPr>
              <a:t>http://www.youtube.com/watch?v=DfgkAJmp9-A</a:t>
            </a:r>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(1 of 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Functional MRI, a newer and even cleverer technology, provides real-time information on brain activity, which is particularly useful in guiding neurosurgeons.</a:t>
            </a:r>
          </a:p>
          <a:p>
            <a:r>
              <a:rPr lang="en-US" dirty="0" smtClean="0"/>
              <a:t>Functional MRI, based on a technique called “blood oxygen level dependent” [BOLD] scanning, a phrase coined by Seiji Ogawa of Bell Labs in 1990 and based on a discovery by Nobel Laureate </a:t>
            </a:r>
            <a:r>
              <a:rPr lang="en-US" dirty="0" err="1" smtClean="0"/>
              <a:t>Linus</a:t>
            </a:r>
            <a:r>
              <a:rPr lang="en-US" dirty="0" smtClean="0"/>
              <a:t> Pauling and his colleague Charles Coryell, is </a:t>
            </a:r>
            <a:r>
              <a:rPr lang="en-US" dirty="0" err="1" smtClean="0"/>
              <a:t>revolutionising</a:t>
            </a:r>
            <a:r>
              <a:rPr lang="en-US" dirty="0" smtClean="0"/>
              <a:t> studies of the brain.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(2 of 10)</a:t>
            </a:r>
            <a:endParaRPr lang="en-US" dirty="0"/>
          </a:p>
        </p:txBody>
      </p:sp>
      <p:sp>
        <p:nvSpPr>
          <p:cNvPr id="3" name="Content Placeholder 2"/>
          <p:cNvSpPr>
            <a:spLocks noGrp="1"/>
          </p:cNvSpPr>
          <p:nvPr>
            <p:ph idx="1"/>
          </p:nvPr>
        </p:nvSpPr>
        <p:spPr/>
        <p:txBody>
          <a:bodyPr>
            <a:normAutofit/>
          </a:bodyPr>
          <a:lstStyle/>
          <a:p>
            <a:r>
              <a:rPr lang="en-US" sz="3400" dirty="0" smtClean="0"/>
              <a:t>Like hydrogen nuclei in water, iron in deoxygenated blood acts like a tiny magnet. Because neural activity causes changes in blood oxygenation, researchers can now pinpoint active areas in the brain while people complete various mental activities.</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(3 of 10)</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early 1990s, a race ensued to create the first human images using this new technique. After being rejected by leading scientific journals because their papers supposedly contained nothing new, two pioneering teams, one from Massachusetts General Hospital in Boston, the other headed by </a:t>
            </a:r>
            <a:r>
              <a:rPr lang="en-US" dirty="0" err="1" smtClean="0"/>
              <a:t>Kamil</a:t>
            </a:r>
            <a:r>
              <a:rPr lang="en-US" dirty="0" smtClean="0"/>
              <a:t> </a:t>
            </a:r>
            <a:r>
              <a:rPr lang="en-US" dirty="0" err="1" smtClean="0"/>
              <a:t>Ugurbil</a:t>
            </a:r>
            <a:r>
              <a:rPr lang="en-US" dirty="0" smtClean="0"/>
              <a:t> from the University of Minnesota with Dr Ogawa, successfully submitted papers to the </a:t>
            </a:r>
            <a:r>
              <a:rPr lang="en-US" i="1" dirty="0" smtClean="0"/>
              <a:t>Proceedings of the National Academy of Sciences</a:t>
            </a:r>
            <a:r>
              <a:rPr lang="en-US" dirty="0" smtClean="0"/>
              <a:t>. Both were accepted within days of each other and published in consecutive issues in 1992.</a:t>
            </a:r>
          </a:p>
          <a:p>
            <a:r>
              <a:rPr lang="en-CA" dirty="0" smtClean="0"/>
              <a:t>Source: http://www.economist.com/node/2246166</a:t>
            </a:r>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(4 of 10)</a:t>
            </a:r>
            <a:endParaRPr lang="en-US" dirty="0"/>
          </a:p>
        </p:txBody>
      </p:sp>
      <p:sp>
        <p:nvSpPr>
          <p:cNvPr id="3" name="Content Placeholder 2"/>
          <p:cNvSpPr>
            <a:spLocks noGrp="1"/>
          </p:cNvSpPr>
          <p:nvPr>
            <p:ph idx="1"/>
          </p:nvPr>
        </p:nvSpPr>
        <p:spPr/>
        <p:txBody>
          <a:bodyPr>
            <a:normAutofit/>
          </a:bodyPr>
          <a:lstStyle/>
          <a:p>
            <a:r>
              <a:rPr lang="en-US" dirty="0" smtClean="0"/>
              <a:t>The discovery that MRI could be made sensitive to brain activity, as well as brain anatomy, is only about 20 years old. The essential observation was that when neural activity increased in a particular area of the brain, the MR signal also increased by a small amount. Although this effect involves a signal change of only about 1%, it is still the basis for most of the </a:t>
            </a:r>
            <a:r>
              <a:rPr lang="en-US" dirty="0" err="1" smtClean="0"/>
              <a:t>fMRI</a:t>
            </a:r>
            <a:r>
              <a:rPr lang="en-US" dirty="0" smtClean="0"/>
              <a:t> studies done today.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(5 of 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simplest </a:t>
            </a:r>
            <a:r>
              <a:rPr lang="en-US" dirty="0" err="1" smtClean="0"/>
              <a:t>fMRI</a:t>
            </a:r>
            <a:r>
              <a:rPr lang="en-US" dirty="0" smtClean="0"/>
              <a:t> experiment a subject alternates between periods of doing a particular task and a control state, such as 30 second blocks looking at a visual stimulus alternating with 30 second blocks with eyes closed. The </a:t>
            </a:r>
            <a:r>
              <a:rPr lang="en-US" dirty="0" err="1" smtClean="0"/>
              <a:t>fMRI</a:t>
            </a:r>
            <a:r>
              <a:rPr lang="en-US" dirty="0" smtClean="0"/>
              <a:t> data is analyzed to identify brain areas in which the MR signal has a matching pattern of changes, and these areas are taken to be activated by the stimulus (in this example, the visual cortex at the back of the head</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(6 of 10)</a:t>
            </a:r>
            <a:endParaRPr lang="en-US" dirty="0"/>
          </a:p>
        </p:txBody>
      </p:sp>
      <p:sp>
        <p:nvSpPr>
          <p:cNvPr id="3" name="Content Placeholder 2"/>
          <p:cNvSpPr>
            <a:spLocks noGrp="1"/>
          </p:cNvSpPr>
          <p:nvPr>
            <p:ph idx="1"/>
          </p:nvPr>
        </p:nvSpPr>
        <p:spPr/>
        <p:txBody>
          <a:bodyPr/>
          <a:lstStyle/>
          <a:p>
            <a:r>
              <a:rPr lang="en-US" dirty="0" smtClean="0"/>
              <a:t>It is not because the MR signal is directly sensitive to the neural activity. Instead, the MR signal change is an indirect effect related to the changes in blood flow that follow the changes in neural activity.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(5 of 9)</a:t>
            </a:r>
            <a:endParaRPr lang="en-US" dirty="0"/>
          </a:p>
        </p:txBody>
      </p:sp>
      <p:sp>
        <p:nvSpPr>
          <p:cNvPr id="3" name="Content Placeholder 2"/>
          <p:cNvSpPr>
            <a:spLocks noGrp="1"/>
          </p:cNvSpPr>
          <p:nvPr>
            <p:ph idx="1"/>
          </p:nvPr>
        </p:nvSpPr>
        <p:spPr/>
        <p:txBody>
          <a:bodyPr/>
          <a:lstStyle/>
          <a:p>
            <a:r>
              <a:rPr lang="en-US" dirty="0" smtClean="0"/>
              <a:t>The signals are specially characterized using the rapidly changing magnetic field, and, </a:t>
            </a:r>
          </a:p>
          <a:p>
            <a:r>
              <a:rPr lang="en-US" dirty="0" smtClean="0"/>
              <a:t>with the help of computer processing, very clear images of tissues are created as "slices" that can be viewed in any orientation.</a:t>
            </a:r>
            <a:endParaRPr lang="en-CA" dirty="0" smtClean="0">
              <a:hlinkClick r:id="rId2"/>
            </a:endParaRP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(7 of 10)</a:t>
            </a:r>
            <a:endParaRPr lang="en-US" dirty="0"/>
          </a:p>
        </p:txBody>
      </p:sp>
      <p:sp>
        <p:nvSpPr>
          <p:cNvPr id="3" name="Content Placeholder 2"/>
          <p:cNvSpPr>
            <a:spLocks noGrp="1"/>
          </p:cNvSpPr>
          <p:nvPr>
            <p:ph idx="1"/>
          </p:nvPr>
        </p:nvSpPr>
        <p:spPr/>
        <p:txBody>
          <a:bodyPr>
            <a:normAutofit/>
          </a:bodyPr>
          <a:lstStyle/>
          <a:p>
            <a:r>
              <a:rPr lang="en-US" dirty="0" smtClean="0"/>
              <a:t>The picture depends on two effects. </a:t>
            </a:r>
          </a:p>
          <a:p>
            <a:r>
              <a:rPr lang="en-US" dirty="0" smtClean="0"/>
              <a:t>The first effect is that oxygen-rich blood and oxygen-poor blood have different magnetic properties related to the hemoglobin that binds oxygen in blood. This has a small effect on the MR signal, so that if the blood is more oxygenated the signal is slightly stronger.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(8 of 10)</a:t>
            </a:r>
            <a:endParaRPr lang="en-US" dirty="0"/>
          </a:p>
        </p:txBody>
      </p:sp>
      <p:sp>
        <p:nvSpPr>
          <p:cNvPr id="3" name="Content Placeholder 2"/>
          <p:cNvSpPr>
            <a:spLocks noGrp="1"/>
          </p:cNvSpPr>
          <p:nvPr>
            <p:ph idx="1"/>
          </p:nvPr>
        </p:nvSpPr>
        <p:spPr/>
        <p:txBody>
          <a:bodyPr/>
          <a:lstStyle/>
          <a:p>
            <a:r>
              <a:rPr lang="en-US" dirty="0" smtClean="0"/>
              <a:t>The second effect relates to an unexpected physiological phenomenon. For reasons that we still do not fully understand, neural activity triggers a much larger change in blood flow than in oxygen metabolism, and this leads to the blood being more oxygenated when neural activity increases. This somewhat paradoxical </a:t>
            </a:r>
            <a:r>
              <a:rPr lang="en-US" i="1" dirty="0" smtClean="0"/>
              <a:t>blood oxygenation level dependent</a:t>
            </a:r>
            <a:r>
              <a:rPr lang="en-US" dirty="0" smtClean="0"/>
              <a:t> (BOLD) effect is the basis for </a:t>
            </a:r>
            <a:r>
              <a:rPr lang="en-US" dirty="0" err="1" smtClean="0"/>
              <a:t>fMRI</a:t>
            </a:r>
            <a:r>
              <a:rPr lang="en-US" dirty="0" smtClean="0"/>
              <a:t>.</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(9 of 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Blood flow to an area of the brain is remarkably sensitive to changes in neural activity. If you sequentially tap each finger of one hand against the thumb as fast as you can, the blood flow in the motor region increases by about 60%. For this reason, blood flow changes are a sensitive indicator of underlying neural activity changes. However, these large blood flow fluctuations still result in a BOLD signal change that is only a few percent. </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and the brain (10 of 10)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Nevertheless, this makes it possible to map changes in activity associated with a wide range of motor, sensory and cognitive tasks. By carefully designing experiments to probe different aspects of brain function, many investigators are trying to better understand the neurological and psychological changes associated </a:t>
            </a:r>
            <a:r>
              <a:rPr lang="en-US" smtClean="0"/>
              <a:t>with </a:t>
            </a:r>
            <a:r>
              <a:rPr lang="en-US" smtClean="0"/>
              <a:t>Alzheimer’s </a:t>
            </a:r>
            <a:r>
              <a:rPr lang="en-US" dirty="0" smtClean="0"/>
              <a:t>disease, schizophrenia, depression, autism and many other disorders.</a:t>
            </a:r>
          </a:p>
          <a:p>
            <a:r>
              <a:rPr lang="en-CA" dirty="0" smtClean="0"/>
              <a:t>Source: http://fmri.ucsd.edu/Research/whatisfmri.html</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(1 of 14)</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err="1" smtClean="0"/>
              <a:t>fMRI</a:t>
            </a:r>
            <a:r>
              <a:rPr lang="en-US" dirty="0" smtClean="0"/>
              <a:t> technique measures brain activity indirectly via changes in blood oxygen levels in different parts of the brain as subjects participate in various activities. </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(2 of 14)</a:t>
            </a:r>
            <a:endParaRPr lang="en-US" dirty="0"/>
          </a:p>
        </p:txBody>
      </p:sp>
      <p:sp>
        <p:nvSpPr>
          <p:cNvPr id="3" name="Content Placeholder 2"/>
          <p:cNvSpPr>
            <a:spLocks noGrp="1"/>
          </p:cNvSpPr>
          <p:nvPr>
            <p:ph idx="1"/>
          </p:nvPr>
        </p:nvSpPr>
        <p:spPr/>
        <p:txBody>
          <a:bodyPr/>
          <a:lstStyle/>
          <a:p>
            <a:r>
              <a:rPr lang="en-US" dirty="0" smtClean="0"/>
              <a:t>While lying down with head immobilized in a small confined chamber of the notoriously noisy MR scanner, subjects are shown experimental stimuli. They wear earplugs to reduce at least some part of the noise while performing these cognitive tasks.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(3 of 14)</a:t>
            </a:r>
            <a:endParaRPr lang="en-US" dirty="0"/>
          </a:p>
        </p:txBody>
      </p:sp>
      <p:sp>
        <p:nvSpPr>
          <p:cNvPr id="3" name="Content Placeholder 2"/>
          <p:cNvSpPr>
            <a:spLocks noGrp="1"/>
          </p:cNvSpPr>
          <p:nvPr>
            <p:ph idx="1"/>
          </p:nvPr>
        </p:nvSpPr>
        <p:spPr/>
        <p:txBody>
          <a:bodyPr/>
          <a:lstStyle/>
          <a:p>
            <a:r>
              <a:rPr lang="en-US" dirty="0" smtClean="0"/>
              <a:t>It is currently believed that when a cognitive task is performed, the area of neural activation becomes more </a:t>
            </a:r>
            <a:r>
              <a:rPr lang="en-US" dirty="0" err="1" smtClean="0"/>
              <a:t>perfused</a:t>
            </a:r>
            <a:r>
              <a:rPr lang="en-US" dirty="0" smtClean="0"/>
              <a:t> as a result of an increased need for oxygen.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(4 of 14)</a:t>
            </a:r>
            <a:endParaRPr lang="en-US" dirty="0"/>
          </a:p>
        </p:txBody>
      </p:sp>
      <p:sp>
        <p:nvSpPr>
          <p:cNvPr id="3" name="Content Placeholder 2"/>
          <p:cNvSpPr>
            <a:spLocks noGrp="1"/>
          </p:cNvSpPr>
          <p:nvPr>
            <p:ph idx="1"/>
          </p:nvPr>
        </p:nvSpPr>
        <p:spPr/>
        <p:txBody>
          <a:bodyPr>
            <a:normAutofit/>
          </a:bodyPr>
          <a:lstStyle/>
          <a:p>
            <a:r>
              <a:rPr lang="en-US" dirty="0" smtClean="0"/>
              <a:t>This, in turn, increases </a:t>
            </a:r>
            <a:r>
              <a:rPr lang="en-US" dirty="0" err="1" smtClean="0"/>
              <a:t>oxyhemoglobin</a:t>
            </a:r>
            <a:r>
              <a:rPr lang="en-US" dirty="0" smtClean="0"/>
              <a:t> concentration in the local tissue while the </a:t>
            </a:r>
            <a:r>
              <a:rPr lang="en-US" dirty="0" err="1" smtClean="0"/>
              <a:t>deoxyhemoglobin</a:t>
            </a:r>
            <a:r>
              <a:rPr lang="en-US" dirty="0" smtClean="0"/>
              <a:t> (hemoglobin without any bound oxygen) found in red blood cells decreases. </a:t>
            </a:r>
          </a:p>
          <a:p>
            <a:r>
              <a:rPr lang="en-US" dirty="0" err="1" smtClean="0"/>
              <a:t>Deoxy</a:t>
            </a:r>
            <a:r>
              <a:rPr lang="en-US" dirty="0" smtClean="0"/>
              <a:t> and </a:t>
            </a:r>
            <a:r>
              <a:rPr lang="en-US" dirty="0" err="1" smtClean="0"/>
              <a:t>oxyhemoglobin</a:t>
            </a:r>
            <a:r>
              <a:rPr lang="en-US" dirty="0" smtClean="0"/>
              <a:t> have different magnetic properties.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(5 of 14)</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Deoxyhemoglobin</a:t>
            </a:r>
            <a:r>
              <a:rPr lang="en-US" dirty="0" smtClean="0"/>
              <a:t> is paramagnetic and introduces an </a:t>
            </a:r>
            <a:r>
              <a:rPr lang="en-US" dirty="0" err="1" smtClean="0"/>
              <a:t>inhomogeneity</a:t>
            </a:r>
            <a:r>
              <a:rPr lang="en-US" dirty="0" smtClean="0"/>
              <a:t> in the local magnetic field of the hydrogen atoms and reduces the MR signal (MR signal comes from water molecules, hydrogen atoms in the water molecule to be precise). </a:t>
            </a:r>
          </a:p>
          <a:p>
            <a:r>
              <a:rPr lang="en-US" dirty="0" err="1" smtClean="0"/>
              <a:t>Oxyhemoglobin</a:t>
            </a:r>
            <a:r>
              <a:rPr lang="en-US" dirty="0" smtClean="0"/>
              <a:t>, on the other hand, is diamagnetic and has little effect. So a decrease in </a:t>
            </a:r>
            <a:r>
              <a:rPr lang="en-US" dirty="0" err="1" smtClean="0"/>
              <a:t>deoxyhemoglobin</a:t>
            </a:r>
            <a:r>
              <a:rPr lang="en-US" dirty="0" smtClean="0"/>
              <a:t> (i.e. an increase in </a:t>
            </a:r>
            <a:r>
              <a:rPr lang="en-US" dirty="0" err="1" smtClean="0"/>
              <a:t>oxyhemoglobin</a:t>
            </a:r>
            <a:r>
              <a:rPr lang="en-US" dirty="0" smtClean="0"/>
              <a:t>) would result in an increase in the received signal.</a:t>
            </a:r>
          </a:p>
          <a:p>
            <a:r>
              <a:rPr lang="en-CA" dirty="0" smtClean="0"/>
              <a:t>Effectively, certain parts of the brain light </a:t>
            </a:r>
            <a:r>
              <a:rPr lang="en-CA" dirty="0" err="1" smtClean="0"/>
              <a:t>upl</a:t>
            </a:r>
            <a:endParaRPr lang="en-US" dirty="0" smtClean="0"/>
          </a:p>
          <a:p>
            <a:pPr>
              <a:buNone/>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(6 of 14)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Following Ogawa ‘s exciting work linking brain function to the received MR signal, BOLD mechanism was shown in humans by three different groups independently, which in turn started the flood of </a:t>
            </a:r>
            <a:r>
              <a:rPr lang="en-US" dirty="0" err="1" smtClean="0"/>
              <a:t>fMRI</a:t>
            </a:r>
            <a:r>
              <a:rPr lang="en-US" dirty="0" smtClean="0"/>
              <a:t> publications. </a:t>
            </a:r>
          </a:p>
          <a:p>
            <a:r>
              <a:rPr lang="en-US" dirty="0" smtClean="0"/>
              <a:t>The neuroscience and cognitive science communities all embraced brain imaging modalities, especially </a:t>
            </a:r>
            <a:r>
              <a:rPr lang="en-US" dirty="0" err="1" smtClean="0"/>
              <a:t>fMRI</a:t>
            </a:r>
            <a:r>
              <a:rPr lang="en-US" dirty="0" smtClean="0"/>
              <a:t>, with exuberance and as a result this technique expanded rapidly since its inception and has come to dominate research on the human brain.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MRIs (6 of 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MRI exams take between 15 to 45 minutes to complete depending on the body part imaged and how many images are needed, although some may take as long as 60 minutes or longer</a:t>
            </a:r>
          </a:p>
          <a:p>
            <a:r>
              <a:rPr lang="en-US" dirty="0" smtClean="0"/>
              <a:t>You may need earplugs or headphones to protect your hearing because, when certain scanners operate, they may produce loud noises</a:t>
            </a:r>
          </a:p>
          <a:p>
            <a:r>
              <a:rPr lang="en-US" dirty="0" smtClean="0"/>
              <a:t>An examination causes</a:t>
            </a:r>
          </a:p>
          <a:p>
            <a:pPr lvl="1"/>
            <a:r>
              <a:rPr lang="en-CA" dirty="0" smtClean="0"/>
              <a:t>No pain</a:t>
            </a:r>
          </a:p>
          <a:p>
            <a:pPr lvl="1"/>
            <a:r>
              <a:rPr lang="en-CA" dirty="0" smtClean="0"/>
              <a:t>And to our knowledge, no tissue damage</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(7 of 14)</a:t>
            </a:r>
            <a:endParaRPr lang="en-US" dirty="0"/>
          </a:p>
        </p:txBody>
      </p:sp>
      <p:sp>
        <p:nvSpPr>
          <p:cNvPr id="3" name="Content Placeholder 2"/>
          <p:cNvSpPr>
            <a:spLocks noGrp="1"/>
          </p:cNvSpPr>
          <p:nvPr>
            <p:ph idx="1"/>
          </p:nvPr>
        </p:nvSpPr>
        <p:spPr/>
        <p:txBody>
          <a:bodyPr>
            <a:normAutofit fontScale="85000" lnSpcReduction="20000"/>
          </a:bodyPr>
          <a:lstStyle/>
          <a:p>
            <a:r>
              <a:rPr lang="en-CA" dirty="0" smtClean="0"/>
              <a:t>120 years ago, Roy and Sherrington, first observed the blood flow is tightly couple to neuronal metabolism.</a:t>
            </a:r>
          </a:p>
          <a:p>
            <a:r>
              <a:rPr lang="en-US" dirty="0" smtClean="0"/>
              <a:t>even with the help of </a:t>
            </a:r>
            <a:r>
              <a:rPr lang="en-US" dirty="0" err="1" smtClean="0"/>
              <a:t>fMRI</a:t>
            </a:r>
            <a:r>
              <a:rPr lang="en-US" dirty="0" smtClean="0"/>
              <a:t>, the details of this mechanism and the underlying coupling between changes in local tissue oxygenation and in brain activations remain largely unknown and controversial. </a:t>
            </a:r>
          </a:p>
          <a:p>
            <a:r>
              <a:rPr lang="en-US" dirty="0" smtClean="0"/>
              <a:t>What is known is that so many different sources contribute to the BOLD signal including breathing, head motion, heart beat and firing rates of the local neuronal population. The relation between the </a:t>
            </a:r>
            <a:r>
              <a:rPr lang="en-US" dirty="0" err="1" smtClean="0"/>
              <a:t>fMRI</a:t>
            </a:r>
            <a:r>
              <a:rPr lang="en-US" dirty="0" smtClean="0"/>
              <a:t> signal and the neuronal responses is far from being understood.</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(8 of 14)</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For example, the </a:t>
            </a:r>
            <a:r>
              <a:rPr lang="en-US" dirty="0" smtClean="0"/>
              <a:t>Bennett study showing brain activation in a dead Atlantic salmon published in 2010. Given the post-mortem state of the subject and a very slim chance of having some brain activity, this study illustrates a serious pitfall of the </a:t>
            </a:r>
            <a:r>
              <a:rPr lang="en-US" dirty="0" err="1" smtClean="0"/>
              <a:t>fMRI</a:t>
            </a:r>
            <a:r>
              <a:rPr lang="en-US" dirty="0" smtClean="0"/>
              <a:t> studies, namely the problem of false positives.  Bennett could increase the threshold to avoid false positives but this is not an easy job: how can you possibly know beforehand what is a true brain activity and what is not?</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(9 of 14)</a:t>
            </a:r>
            <a:endParaRPr lang="en-US" dirty="0"/>
          </a:p>
        </p:txBody>
      </p:sp>
      <p:sp>
        <p:nvSpPr>
          <p:cNvPr id="3" name="Content Placeholder 2"/>
          <p:cNvSpPr>
            <a:spLocks noGrp="1"/>
          </p:cNvSpPr>
          <p:nvPr>
            <p:ph idx="1"/>
          </p:nvPr>
        </p:nvSpPr>
        <p:spPr/>
        <p:txBody>
          <a:bodyPr/>
          <a:lstStyle/>
          <a:p>
            <a:r>
              <a:rPr lang="en-US" dirty="0" smtClean="0"/>
              <a:t>Another worry is the reproducibility. </a:t>
            </a:r>
            <a:r>
              <a:rPr lang="en-US" dirty="0" err="1" smtClean="0"/>
              <a:t>fMRI</a:t>
            </a:r>
            <a:r>
              <a:rPr lang="en-US" dirty="0" smtClean="0"/>
              <a:t> studies tend to report on a small number of subjects typically around 15 to 20 and it is hardly common to check the reproducibility of the data. So what happens if the same subject keeps repeating the same task over and over again or a particular task is measured in large populations?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(10 of 14)</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 </a:t>
            </a:r>
            <a:r>
              <a:rPr lang="en-US" dirty="0" smtClean="0"/>
              <a:t>two studies published in 2012 (Javier Gonzalez-Castillo at the National Institute of Mental Health had 3 subjects, performing the same task 500 times over and Benjamin </a:t>
            </a:r>
            <a:r>
              <a:rPr lang="en-US" dirty="0" err="1" smtClean="0"/>
              <a:t>Thyreau</a:t>
            </a:r>
            <a:r>
              <a:rPr lang="en-US" dirty="0" smtClean="0"/>
              <a:t> at  </a:t>
            </a:r>
            <a:r>
              <a:rPr lang="en-US" dirty="0" err="1" smtClean="0"/>
              <a:t>Neurospin</a:t>
            </a:r>
            <a:r>
              <a:rPr lang="en-US" dirty="0" smtClean="0"/>
              <a:t>, in France, and his colleagues scanned 1,326 people) targeted these questions and this is where the story takes some peculiar turns. </a:t>
            </a:r>
          </a:p>
          <a:p>
            <a:r>
              <a:rPr lang="en-US" dirty="0" smtClean="0"/>
              <a:t>It turned out that they could observe brain activity pretty much everywhere. It was far from being limited to particular “blobs”.</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(11 of 14)</a:t>
            </a:r>
            <a:endParaRPr lang="en-US" dirty="0"/>
          </a:p>
        </p:txBody>
      </p:sp>
      <p:sp>
        <p:nvSpPr>
          <p:cNvPr id="3" name="Content Placeholder 2"/>
          <p:cNvSpPr>
            <a:spLocks noGrp="1"/>
          </p:cNvSpPr>
          <p:nvPr>
            <p:ph idx="1"/>
          </p:nvPr>
        </p:nvSpPr>
        <p:spPr/>
        <p:txBody>
          <a:bodyPr>
            <a:normAutofit fontScale="70000" lnSpcReduction="20000"/>
          </a:bodyPr>
          <a:lstStyle/>
          <a:p>
            <a:endParaRPr lang="en-CA" dirty="0" smtClean="0"/>
          </a:p>
          <a:p>
            <a:endParaRPr lang="en-CA" dirty="0" smtClean="0"/>
          </a:p>
          <a:p>
            <a:endParaRPr lang="en-CA" dirty="0" smtClean="0"/>
          </a:p>
          <a:p>
            <a:endParaRPr lang="en-CA" dirty="0" smtClean="0"/>
          </a:p>
          <a:p>
            <a:endParaRPr lang="en-CA" dirty="0" smtClean="0"/>
          </a:p>
          <a:p>
            <a:endParaRPr lang="en-US" dirty="0" smtClean="0"/>
          </a:p>
          <a:p>
            <a:endParaRPr lang="en-US" smtClean="0"/>
          </a:p>
          <a:p>
            <a:r>
              <a:rPr lang="en-US" smtClean="0"/>
              <a:t>This </a:t>
            </a:r>
            <a:r>
              <a:rPr lang="en-US" dirty="0" err="1" smtClean="0"/>
              <a:t>fMRI</a:t>
            </a:r>
            <a:r>
              <a:rPr lang="en-US" dirty="0" smtClean="0"/>
              <a:t> brain scan shows areas that respond to familiar music (green), salient memories (red), and music that is perceived as enjoyable (blue). The yellow area, in the medial prefrontal cortex, is a response both to music familiarity and salient memory. (</a:t>
            </a:r>
            <a:r>
              <a:rPr lang="en-US" dirty="0" err="1" smtClean="0"/>
              <a:t>Petr</a:t>
            </a:r>
            <a:r>
              <a:rPr lang="en-US" dirty="0" smtClean="0"/>
              <a:t> </a:t>
            </a:r>
            <a:r>
              <a:rPr lang="en-US" dirty="0" err="1" smtClean="0"/>
              <a:t>Janata</a:t>
            </a:r>
            <a:r>
              <a:rPr lang="en-US" dirty="0" smtClean="0"/>
              <a:t>/UC Davis image [http://www.news.ucdavis.edu/search/news_detail.lasso?id=9008]) </a:t>
            </a:r>
            <a:endParaRPr lang="en-US" dirty="0"/>
          </a:p>
        </p:txBody>
      </p:sp>
      <p:pic>
        <p:nvPicPr>
          <p:cNvPr id="5" name="Picture 4" descr="fMRI_LitBrain.jpg"/>
          <p:cNvPicPr>
            <a:picLocks noChangeAspect="1"/>
          </p:cNvPicPr>
          <p:nvPr/>
        </p:nvPicPr>
        <p:blipFill>
          <a:blip r:embed="rId2" cstate="print"/>
          <a:stretch>
            <a:fillRect/>
          </a:stretch>
        </p:blipFill>
        <p:spPr>
          <a:xfrm>
            <a:off x="2819400" y="1295400"/>
            <a:ext cx="3429000" cy="2476500"/>
          </a:xfrm>
          <a:prstGeom prst="rect">
            <a:avLst/>
          </a:prstGeom>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(12 of 14)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results that Ethan </a:t>
            </a:r>
            <a:r>
              <a:rPr lang="en-US" dirty="0" err="1" smtClean="0"/>
              <a:t>Kross</a:t>
            </a:r>
            <a:r>
              <a:rPr lang="en-US" dirty="0" smtClean="0"/>
              <a:t> and his colleagues obtained at the University of Michigan add another dimension to the problem. They showed that that the brain can’t tell the difference between emotional and physical pain as it turned out that same brain regions light up whether you’re burned by hot coffee or you think about an unwanted break-up. This creates a problem: it certainly suggest the possibility of what’s called reverse inference. (e.g. of reverse inference: http://knowingneurons.com/2014/02/12/reverse-inference-neurosciences-greatest-fallacy/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(13 of 14)</a:t>
            </a:r>
            <a:endParaRPr lang="en-US" dirty="0"/>
          </a:p>
        </p:txBody>
      </p:sp>
      <p:sp>
        <p:nvSpPr>
          <p:cNvPr id="3" name="Content Placeholder 2"/>
          <p:cNvSpPr>
            <a:spLocks noGrp="1"/>
          </p:cNvSpPr>
          <p:nvPr>
            <p:ph idx="1"/>
          </p:nvPr>
        </p:nvSpPr>
        <p:spPr/>
        <p:txBody>
          <a:bodyPr/>
          <a:lstStyle/>
          <a:p>
            <a:r>
              <a:rPr lang="en-US" dirty="0" smtClean="0"/>
              <a:t>Even if there is a very good correlation between a particular cognitive task and a brain pattern, we can’t possibly conclude that when the particular brain pattern in question is observed, the very same correlated task must be happening.</a:t>
            </a: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fMRI</a:t>
            </a:r>
            <a:r>
              <a:rPr lang="en-CA" dirty="0" smtClean="0"/>
              <a:t> critique (14 of 14)</a:t>
            </a:r>
            <a:endParaRPr lang="en-US" dirty="0"/>
          </a:p>
        </p:txBody>
      </p:sp>
      <p:sp>
        <p:nvSpPr>
          <p:cNvPr id="3" name="Content Placeholder 2"/>
          <p:cNvSpPr>
            <a:spLocks noGrp="1"/>
          </p:cNvSpPr>
          <p:nvPr>
            <p:ph idx="1"/>
          </p:nvPr>
        </p:nvSpPr>
        <p:spPr/>
        <p:txBody>
          <a:bodyPr>
            <a:normAutofit fontScale="92500"/>
          </a:bodyPr>
          <a:lstStyle/>
          <a:p>
            <a:r>
              <a:rPr lang="en-US" dirty="0" smtClean="0"/>
              <a:t>Very problematic: recent attempts made to use MR scanners as lie detectors justify concerns over this issue (a brain scan was accepted as a proof by a judge in India, sentencing a murder suspect to life imprisonment in 2008). </a:t>
            </a:r>
          </a:p>
          <a:p>
            <a:r>
              <a:rPr lang="en-CA" dirty="0" smtClean="0"/>
              <a:t>Source: http://blogs.scientificamerican.com/guest-blog/2012/07/05/controversial-science-of-brain-imaging/</a:t>
            </a:r>
            <a:endParaRPr lang="en-US" dirty="0"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Recent research &amp; other brain examinations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EEG and the brain (1 of 3)</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EEGs (new type of electrode)</a:t>
            </a:r>
          </a:p>
          <a:p>
            <a:r>
              <a:rPr lang="en-US" dirty="0" smtClean="0"/>
              <a:t>EEG measurements can be used to detect such abnormalities in the electrical activity of the brain that require immediate treatment. These abnormalities are often indications of severe brain damage, cerebral infarction, cerebral </a:t>
            </a:r>
            <a:r>
              <a:rPr lang="en-US" dirty="0" err="1" smtClean="0"/>
              <a:t>haemorrhage</a:t>
            </a:r>
            <a:r>
              <a:rPr lang="en-US" dirty="0" smtClean="0"/>
              <a:t>, poisoning, or unspecified disturbed levels of consciousness. One of the most serious brain function abnormalities is a prolonged epileptic seizure, status </a:t>
            </a:r>
            <a:r>
              <a:rPr lang="en-US" dirty="0" err="1" smtClean="0"/>
              <a:t>epilepticus</a:t>
            </a:r>
            <a:r>
              <a:rPr lang="en-US" dirty="0" smtClean="0"/>
              <a:t>, which is impossible to diagnose without an EEG measurement. In many cases, a rapidly performed EEG measurement and the start of a proper treatment significantly reduces the need for aftercare and rehabilitation. This, in turn, drastically improves the cost-effectiveness of the treatment chain.</a:t>
            </a:r>
          </a:p>
          <a:p>
            <a:endParaRPr lang="en-CA"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issues (7 of 9)</a:t>
            </a:r>
            <a:endParaRPr lang="en-US" dirty="0"/>
          </a:p>
        </p:txBody>
      </p:sp>
      <p:sp>
        <p:nvSpPr>
          <p:cNvPr id="3" name="Content Placeholder 2"/>
          <p:cNvSpPr>
            <a:spLocks noGrp="1"/>
          </p:cNvSpPr>
          <p:nvPr>
            <p:ph idx="1"/>
          </p:nvPr>
        </p:nvSpPr>
        <p:spPr/>
        <p:txBody>
          <a:bodyPr/>
          <a:lstStyle/>
          <a:p>
            <a:r>
              <a:rPr lang="en-US" dirty="0" smtClean="0"/>
              <a:t>The powerful magnetic field of the MR system will attract iron-containing (also known as ferromagnetic) objects and may cause them to move suddenly and with great force</a:t>
            </a:r>
          </a:p>
          <a:p>
            <a:r>
              <a:rPr lang="en-CA" dirty="0" smtClean="0"/>
              <a:t>Don’t wear metal during the examination</a:t>
            </a:r>
          </a:p>
          <a:p>
            <a:r>
              <a:rPr lang="en-CA" dirty="0" smtClean="0"/>
              <a:t>Don’t wear cosmetics with metallic particles</a:t>
            </a:r>
          </a:p>
          <a:p>
            <a:r>
              <a:rPr lang="en-CA" dirty="0" smtClean="0"/>
              <a:t>Special precautions need to be taken for implants</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EEG and the brain (2 of 3)</a:t>
            </a:r>
            <a:endParaRPr lang="en-US" dirty="0"/>
          </a:p>
        </p:txBody>
      </p:sp>
      <p:sp>
        <p:nvSpPr>
          <p:cNvPr id="3" name="Content Placeholder 2"/>
          <p:cNvSpPr>
            <a:spLocks noGrp="1"/>
          </p:cNvSpPr>
          <p:nvPr>
            <p:ph idx="1"/>
          </p:nvPr>
        </p:nvSpPr>
        <p:spPr/>
        <p:txBody>
          <a:bodyPr>
            <a:normAutofit lnSpcReduction="10000"/>
          </a:bodyPr>
          <a:lstStyle/>
          <a:p>
            <a:r>
              <a:rPr lang="en-US" dirty="0" smtClean="0"/>
              <a:t>Although the benefits of EEG measurements are indisputable, they remain underused in acute and emergency care. A significant reason for this is the fact that the electrode sets available on the markets are difficult to attach on the patient, and their use requires special skills and constant training. This new type of an electrode set is expected to provide solutions for making EEG measurements feasible at as an early stage as possible.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EEG and the brain (3 of 3)</a:t>
            </a:r>
            <a:endParaRPr lang="en-US" dirty="0"/>
          </a:p>
        </p:txBody>
      </p:sp>
      <p:sp>
        <p:nvSpPr>
          <p:cNvPr id="3" name="Content Placeholder 2"/>
          <p:cNvSpPr>
            <a:spLocks noGrp="1"/>
          </p:cNvSpPr>
          <p:nvPr>
            <p:ph idx="1"/>
          </p:nvPr>
        </p:nvSpPr>
        <p:spPr/>
        <p:txBody>
          <a:bodyPr>
            <a:normAutofit fontScale="92500" lnSpcReduction="20000"/>
          </a:bodyPr>
          <a:lstStyle/>
          <a:p>
            <a:endParaRPr lang="en-CA" dirty="0" smtClean="0"/>
          </a:p>
          <a:p>
            <a:endParaRPr lang="en-CA" dirty="0" smtClean="0"/>
          </a:p>
          <a:p>
            <a:endParaRPr lang="en-US" b="1" dirty="0" smtClean="0"/>
          </a:p>
          <a:p>
            <a:r>
              <a:rPr lang="en-US" b="1" dirty="0" smtClean="0"/>
              <a:t>Caption:</a:t>
            </a:r>
            <a:r>
              <a:rPr lang="en-US" dirty="0" smtClean="0"/>
              <a:t> Unlike in the traditional EEG method, the EEG electrode set is placed below the hairline.</a:t>
            </a:r>
          </a:p>
          <a:p>
            <a:r>
              <a:rPr lang="en-US" b="1" dirty="0" smtClean="0"/>
              <a:t>Credit:</a:t>
            </a:r>
            <a:r>
              <a:rPr lang="en-US" dirty="0" smtClean="0"/>
              <a:t> </a:t>
            </a:r>
            <a:r>
              <a:rPr lang="en-US" dirty="0" err="1" smtClean="0"/>
              <a:t>Pasi</a:t>
            </a:r>
            <a:r>
              <a:rPr lang="en-US" dirty="0" smtClean="0"/>
              <a:t> </a:t>
            </a:r>
            <a:r>
              <a:rPr lang="en-US" dirty="0" err="1" smtClean="0"/>
              <a:t>Lepola</a:t>
            </a:r>
            <a:endParaRPr lang="en-CA" dirty="0" smtClean="0"/>
          </a:p>
          <a:p>
            <a:r>
              <a:rPr lang="en-CA" dirty="0" smtClean="0"/>
              <a:t>Source: </a:t>
            </a:r>
            <a:r>
              <a:rPr lang="en-CA" dirty="0" smtClean="0">
                <a:hlinkClick r:id="rId2"/>
              </a:rPr>
              <a:t>http://www.eurekalert.org/pub_releases/2014-09/uoef-nee092414.php</a:t>
            </a:r>
            <a:endParaRPr lang="en-US" dirty="0"/>
          </a:p>
        </p:txBody>
      </p:sp>
      <p:pic>
        <p:nvPicPr>
          <p:cNvPr id="4" name="Picture 3" descr="NewFinnishEEG.jpg"/>
          <p:cNvPicPr>
            <a:picLocks noChangeAspect="1"/>
          </p:cNvPicPr>
          <p:nvPr/>
        </p:nvPicPr>
        <p:blipFill>
          <a:blip r:embed="rId3" cstate="print"/>
          <a:stretch>
            <a:fillRect/>
          </a:stretch>
        </p:blipFill>
        <p:spPr>
          <a:xfrm>
            <a:off x="3581400" y="1600200"/>
            <a:ext cx="2590800" cy="1295400"/>
          </a:xfrm>
          <a:prstGeom prst="rect">
            <a:avLst/>
          </a:prstGeom>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Lasers and carbon </a:t>
            </a:r>
            <a:r>
              <a:rPr lang="en-CA" dirty="0" err="1" smtClean="0"/>
              <a:t>nanotubes</a:t>
            </a:r>
            <a:r>
              <a:rPr lang="en-CA" dirty="0" smtClean="0"/>
              <a:t> and the brain (1 of 5)</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team of Stanford scientists has developed an entirely non-invasive technique that provides a view of blood flow in the brain. The tool could provide powerful insights into strokes and possibly Alzheimer's disease.</a:t>
            </a:r>
          </a:p>
          <a:p>
            <a:endParaRPr lang="en-US" dirty="0" smtClean="0"/>
          </a:p>
          <a:p>
            <a:r>
              <a:rPr lang="en-US" dirty="0" smtClean="0"/>
              <a:t>Some of the most damaging brain diseases can be traced to irregular blood delivery in the brain. Now, Stanford chemists have employed lasers and carbon </a:t>
            </a:r>
            <a:r>
              <a:rPr lang="en-US" dirty="0" err="1" smtClean="0"/>
              <a:t>nanotubes</a:t>
            </a:r>
            <a:r>
              <a:rPr lang="en-US" dirty="0" smtClean="0"/>
              <a:t> to capture an unprecedented look at blood flowing through a living brain.</a:t>
            </a:r>
          </a:p>
          <a:p>
            <a:endParaRPr lang="en-US" dirty="0" smtClean="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Lasers and carbon </a:t>
            </a:r>
            <a:r>
              <a:rPr lang="en-CA" dirty="0" err="1" smtClean="0"/>
              <a:t>nanotubes</a:t>
            </a:r>
            <a:r>
              <a:rPr lang="en-CA" dirty="0" smtClean="0"/>
              <a:t> and the brain (2 of 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Current procedures for exploring the brain in living animals face significant tradeoffs. Surgically removing part of the skull offers a clear view of activity at the cellular level. But the trauma can alter the function or activity of the brain or even stimulate an immune response. </a:t>
            </a:r>
          </a:p>
          <a:p>
            <a:r>
              <a:rPr lang="en-US" dirty="0" smtClean="0"/>
              <a:t>Meanwhile, non-invasive techniques such as CT scans or MRI visualize function best at the whole-organ level; they cannot visualize individual vessels or groups of neurons.</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Lasers and carbon </a:t>
            </a:r>
            <a:r>
              <a:rPr lang="en-CA" dirty="0" err="1" smtClean="0"/>
              <a:t>nanotubes</a:t>
            </a:r>
            <a:r>
              <a:rPr lang="en-CA" dirty="0" smtClean="0"/>
              <a:t> and the brain (3 of 5)</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first step of the new technique, called near infrared-</a:t>
            </a:r>
            <a:r>
              <a:rPr lang="en-US" dirty="0" err="1" smtClean="0"/>
              <a:t>IIa</a:t>
            </a:r>
            <a:r>
              <a:rPr lang="en-US" dirty="0" smtClean="0"/>
              <a:t> imaging, or NIR-</a:t>
            </a:r>
            <a:r>
              <a:rPr lang="en-US" dirty="0" err="1" smtClean="0"/>
              <a:t>IIa</a:t>
            </a:r>
            <a:r>
              <a:rPr lang="en-US" dirty="0" smtClean="0"/>
              <a:t>, calls for injecting water-soluble carbon </a:t>
            </a:r>
            <a:r>
              <a:rPr lang="en-US" dirty="0" err="1" smtClean="0"/>
              <a:t>nanotubes</a:t>
            </a:r>
            <a:r>
              <a:rPr lang="en-US" dirty="0" smtClean="0"/>
              <a:t> into a live mouse's bloodstream. The researchers then shine a near-infrared laser over the rodent's skull.</a:t>
            </a:r>
          </a:p>
          <a:p>
            <a:endParaRPr lang="en-US" dirty="0" smtClean="0"/>
          </a:p>
          <a:p>
            <a:r>
              <a:rPr lang="en-US" dirty="0" smtClean="0"/>
              <a:t>The light causes the specially designed </a:t>
            </a:r>
            <a:r>
              <a:rPr lang="en-US" dirty="0" err="1" smtClean="0"/>
              <a:t>nanotubes</a:t>
            </a:r>
            <a:r>
              <a:rPr lang="en-US" dirty="0" smtClean="0"/>
              <a:t> to fluoresce at wavelengths of 1,300-1,400 nanometers; this range represents a sweet spot for optimal penetration with very little light scattering. The fluorescing </a:t>
            </a:r>
            <a:r>
              <a:rPr lang="en-US" dirty="0" err="1" smtClean="0"/>
              <a:t>nanotubes</a:t>
            </a:r>
            <a:r>
              <a:rPr lang="en-US" dirty="0" smtClean="0"/>
              <a:t> can then be detected to visualize the blood vessels' structure.</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Lasers and carbon </a:t>
            </a:r>
            <a:r>
              <a:rPr lang="en-CA" dirty="0" err="1" smtClean="0"/>
              <a:t>nanotubes</a:t>
            </a:r>
            <a:r>
              <a:rPr lang="en-CA" dirty="0" smtClean="0"/>
              <a:t> and the brain (4 of 5)</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Amazingly, the technique allows scientists to view about three millimeters underneath the scalp and is fine enough to visualize blood coursing through single capillaries only a few microns across, said senior author </a:t>
            </a:r>
            <a:r>
              <a:rPr lang="en-US" dirty="0" err="1" smtClean="0"/>
              <a:t>Hongjie</a:t>
            </a:r>
            <a:r>
              <a:rPr lang="en-US" dirty="0" smtClean="0"/>
              <a:t> Dai, a professor of chemistry at Stanford. Furthermore, it does not appear to have any adverse affect on innate brain functions.</a:t>
            </a:r>
          </a:p>
          <a:p>
            <a:endParaRPr lang="en-US" dirty="0" smtClean="0"/>
          </a:p>
          <a:p>
            <a:r>
              <a:rPr lang="en-US" dirty="0" smtClean="0"/>
              <a:t>"The NIR-</a:t>
            </a:r>
            <a:r>
              <a:rPr lang="en-US" dirty="0" err="1" smtClean="0"/>
              <a:t>IIa</a:t>
            </a:r>
            <a:r>
              <a:rPr lang="en-US" dirty="0" smtClean="0"/>
              <a:t> light can pass through intact scalp skin and skull and penetrate millimeters into the brain, allowing us to see vasculature in an almost non-invasive way," said first author </a:t>
            </a:r>
            <a:r>
              <a:rPr lang="en-US" dirty="0" err="1" smtClean="0"/>
              <a:t>Guosong</a:t>
            </a:r>
            <a:r>
              <a:rPr lang="en-US" dirty="0" smtClean="0"/>
              <a:t> Hong, who conducted the research as a graduate student in Dai's lab and is now a postdoctoral fellow at Harvard. "All we have to remove is some hair."</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Lasers and carbon </a:t>
            </a:r>
            <a:r>
              <a:rPr lang="en-CA" dirty="0" err="1" smtClean="0"/>
              <a:t>nanotubes</a:t>
            </a:r>
            <a:r>
              <a:rPr lang="en-CA" dirty="0" smtClean="0"/>
              <a:t> and the brain (5 of 5)</a:t>
            </a:r>
            <a:endParaRPr lang="en-US" dirty="0"/>
          </a:p>
        </p:txBody>
      </p:sp>
      <p:sp>
        <p:nvSpPr>
          <p:cNvPr id="3" name="Content Placeholder 2"/>
          <p:cNvSpPr>
            <a:spLocks noGrp="1"/>
          </p:cNvSpPr>
          <p:nvPr>
            <p:ph idx="1"/>
          </p:nvPr>
        </p:nvSpPr>
        <p:spPr/>
        <p:txBody>
          <a:bodyPr>
            <a:normAutofit fontScale="92500"/>
          </a:bodyPr>
          <a:lstStyle/>
          <a:p>
            <a:r>
              <a:rPr lang="en-US" dirty="0" smtClean="0"/>
              <a:t>The technique was developed for mice but could one day be applied to humans, potentially providing vital information in the study of stroke and migraines, and perhaps even Alzheimer's and Parkinson's diseases. The work is described in the journal Nature Photonics.</a:t>
            </a:r>
          </a:p>
          <a:p>
            <a:r>
              <a:rPr lang="en-CA" dirty="0" smtClean="0"/>
              <a:t>Source: http://www.azonano.com/news.aspx?newsID=30819</a:t>
            </a:r>
            <a:endParaRPr lang="en-US" dirty="0" smtClean="0"/>
          </a:p>
          <a:p>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New PET technique and concussions (1 of 3)</a:t>
            </a:r>
            <a:endParaRPr lang="en-US" dirty="0"/>
          </a:p>
        </p:txBody>
      </p:sp>
      <p:sp>
        <p:nvSpPr>
          <p:cNvPr id="3" name="Content Placeholder 2"/>
          <p:cNvSpPr>
            <a:spLocks noGrp="1"/>
          </p:cNvSpPr>
          <p:nvPr>
            <p:ph idx="1"/>
          </p:nvPr>
        </p:nvSpPr>
        <p:spPr/>
        <p:txBody>
          <a:bodyPr>
            <a:normAutofit lnSpcReduction="10000"/>
          </a:bodyPr>
          <a:lstStyle/>
          <a:p>
            <a:r>
              <a:rPr lang="en-US" dirty="0" smtClean="0"/>
              <a:t>An experimental positron emission tomography (PET) tracer is effective in diagnosing concussion-related brain disease while a person is still alive, …</a:t>
            </a:r>
          </a:p>
          <a:p>
            <a:r>
              <a:rPr lang="en-US" dirty="0" smtClean="0"/>
              <a:t>Specifically, the study results suggest that an experimental </a:t>
            </a:r>
            <a:r>
              <a:rPr lang="en-US" dirty="0" err="1" smtClean="0"/>
              <a:t>radiolabeled</a:t>
            </a:r>
            <a:r>
              <a:rPr lang="en-US" dirty="0" smtClean="0"/>
              <a:t> compound called [18 F]-T807, which is designed to latch onto a protein called tau that accumulates in the brain with repetitive blows to the head, </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New PET technique and concussions (2 of 3)</a:t>
            </a:r>
            <a:endParaRPr lang="en-US" dirty="0"/>
          </a:p>
        </p:txBody>
      </p:sp>
      <p:sp>
        <p:nvSpPr>
          <p:cNvPr id="3" name="Content Placeholder 2"/>
          <p:cNvSpPr>
            <a:spLocks noGrp="1"/>
          </p:cNvSpPr>
          <p:nvPr>
            <p:ph idx="1"/>
          </p:nvPr>
        </p:nvSpPr>
        <p:spPr/>
        <p:txBody>
          <a:bodyPr>
            <a:normAutofit/>
          </a:bodyPr>
          <a:lstStyle/>
          <a:p>
            <a:r>
              <a:rPr lang="en-US" dirty="0" smtClean="0"/>
              <a:t>can be registered on a PET scanner to effectively diagnose chronic traumatic encephalopathy (CTE). The study results also argue the process can differentiate it from other forms of dementia while the sufferer is still alive. Until now, CTE diagnosis has only been possible by evaluating post-mortem brain tissue.</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Who or what was tested in new PET technique? (3 of 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Mount Sinai case study included the evaluations of two living patients, a retired NFL football player with a history of multiple concussions and a patient with a single, severe traumatic brain injury (TBI). Both patients presented with cognitive decline and suspected AD. Both were evaluated by a combination of molecular imaging techniques to pinpoint specific brain disease and damage</a:t>
            </a:r>
          </a:p>
          <a:p>
            <a:r>
              <a:rPr lang="en-CA" dirty="0" smtClean="0"/>
              <a:t>Source:  http://www.eurekalert.org/pub_releases/2014-09/tmsh-nti091614.php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MRI issues (8 of 9)</a:t>
            </a:r>
            <a:endParaRPr lang="en-US" dirty="0"/>
          </a:p>
        </p:txBody>
      </p:sp>
      <p:sp>
        <p:nvSpPr>
          <p:cNvPr id="5" name="Content Placeholder 4"/>
          <p:cNvSpPr>
            <a:spLocks noGrp="1"/>
          </p:cNvSpPr>
          <p:nvPr>
            <p:ph idx="1"/>
          </p:nvPr>
        </p:nvSpPr>
        <p:spPr/>
        <p:txBody>
          <a:bodyPr>
            <a:normAutofit fontScale="85000" lnSpcReduction="20000"/>
          </a:bodyPr>
          <a:lstStyle/>
          <a:p>
            <a:r>
              <a:rPr lang="en-US" dirty="0" smtClean="0"/>
              <a:t>Sometimes, a contrast material called gadolinium is injected into a vein to help improve the information seen on the MR images. </a:t>
            </a:r>
          </a:p>
          <a:p>
            <a:r>
              <a:rPr lang="en-US" dirty="0" smtClean="0"/>
              <a:t>Unlike contrast agents used in x-ray studies, a gadolinium-based contrast agent does not contain iodine and, therefore, rarely causes an allergic reaction or other problem. </a:t>
            </a:r>
          </a:p>
          <a:p>
            <a:r>
              <a:rPr lang="en-US" dirty="0" smtClean="0"/>
              <a:t>However, if you have a history of kidney disease, kidney failure, kidney transplant, liver disease, or other conditions you must inform the MRI technologist and/or radiologist before receiving a gadolinium-based contrast agent.</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Antidepressant changes brain? (1 of 3)</a:t>
            </a:r>
            <a:endParaRPr lang="en-US" dirty="0"/>
          </a:p>
        </p:txBody>
      </p:sp>
      <p:sp>
        <p:nvSpPr>
          <p:cNvPr id="3" name="Content Placeholder 2"/>
          <p:cNvSpPr>
            <a:spLocks noGrp="1"/>
          </p:cNvSpPr>
          <p:nvPr>
            <p:ph idx="1"/>
          </p:nvPr>
        </p:nvSpPr>
        <p:spPr/>
        <p:txBody>
          <a:bodyPr>
            <a:normAutofit/>
          </a:bodyPr>
          <a:lstStyle/>
          <a:p>
            <a:r>
              <a:rPr lang="en-US" dirty="0" smtClean="0"/>
              <a:t>A single dose of antidepressant is enough to produce dramatic changes in the … human brain. Brain scans taken of people before and after an acute dose of a commonly prescribed SSRI (serotonin reuptake inhibitor) reveal changes in connectivity within three hours, say researchers who report their observations in the Cell Press journal </a:t>
            </a:r>
            <a:r>
              <a:rPr lang="en-US" i="1" dirty="0" smtClean="0"/>
              <a:t>Current Biology</a:t>
            </a:r>
            <a:r>
              <a:rPr lang="en-US" dirty="0" smtClean="0"/>
              <a:t> on September 18 [2014].</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What kind of scanner was used? (2 of 3)</a:t>
            </a:r>
            <a:endParaRPr lang="en-US" dirty="0"/>
          </a:p>
        </p:txBody>
      </p:sp>
      <p:sp>
        <p:nvSpPr>
          <p:cNvPr id="3" name="Content Placeholder 2"/>
          <p:cNvSpPr>
            <a:spLocks noGrp="1"/>
          </p:cNvSpPr>
          <p:nvPr>
            <p:ph idx="1"/>
          </p:nvPr>
        </p:nvSpPr>
        <p:spPr/>
        <p:txBody>
          <a:bodyPr>
            <a:normAutofit lnSpcReduction="10000"/>
          </a:bodyPr>
          <a:lstStyle/>
          <a:p>
            <a:r>
              <a:rPr lang="en-US" dirty="0" smtClean="0"/>
              <a:t>Study participants let their minds wander for about 15 minutes in a brain scanner that measures the oxygenation of blood flow in the brain. The researchers characterized three-dimensional images of each individual's brain by measuring the number of connections between small blocks known as </a:t>
            </a:r>
            <a:r>
              <a:rPr lang="en-US" dirty="0" err="1" smtClean="0"/>
              <a:t>voxels</a:t>
            </a:r>
            <a:r>
              <a:rPr lang="en-US" dirty="0" smtClean="0"/>
              <a:t> (comparable to the pixels in an image) and the change in those connections with a single dose of </a:t>
            </a:r>
            <a:r>
              <a:rPr lang="en-US" dirty="0" err="1" smtClean="0"/>
              <a:t>escitalopram</a:t>
            </a:r>
            <a:r>
              <a:rPr lang="en-US" dirty="0" smtClean="0"/>
              <a:t> (trade name </a:t>
            </a:r>
            <a:r>
              <a:rPr lang="en-US" dirty="0" err="1" smtClean="0"/>
              <a:t>Lexapro</a:t>
            </a:r>
            <a:r>
              <a:rPr lang="en-US" dirty="0" smtClean="0"/>
              <a:t>). </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Antidepressant changes brain? (3 of 3)</a:t>
            </a:r>
            <a:endParaRPr lang="en-US" dirty="0"/>
          </a:p>
        </p:txBody>
      </p:sp>
      <p:sp>
        <p:nvSpPr>
          <p:cNvPr id="3" name="Content Placeholder 2"/>
          <p:cNvSpPr>
            <a:spLocks noGrp="1"/>
          </p:cNvSpPr>
          <p:nvPr>
            <p:ph idx="1"/>
          </p:nvPr>
        </p:nvSpPr>
        <p:spPr/>
        <p:txBody>
          <a:bodyPr/>
          <a:lstStyle/>
          <a:p>
            <a:r>
              <a:rPr lang="en-CA" dirty="0" smtClean="0"/>
              <a:t>Source: </a:t>
            </a:r>
            <a:r>
              <a:rPr lang="en-CA" dirty="0" smtClean="0">
                <a:hlinkClick r:id="rId2"/>
              </a:rPr>
              <a:t>http://www.eurekalert.org/pub_releases/2014-09/cp-sdo091114.php</a:t>
            </a:r>
            <a:endParaRPr lang="en-CA"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Brain paper retraction and </a:t>
            </a:r>
            <a:r>
              <a:rPr lang="en-CA" dirty="0" err="1" smtClean="0"/>
              <a:t>fMRI</a:t>
            </a:r>
            <a:r>
              <a:rPr lang="en-CA" dirty="0" smtClean="0"/>
              <a:t> (1 of 6)</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authors of a June PNAS paper that purported to identify sets of genes associated with a specific brain function last week (August 29, 2014) retracted the work because of flaws in their statistical analyses. “We feel that the presented findings are not currently sufficiently robust to provide definitive support for the conclusions of our paper, and that an extensive reanalysis of the data is required,” the authors wrote in their retraction notice.</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Brain paper retraction and </a:t>
            </a:r>
            <a:r>
              <a:rPr lang="en-CA" dirty="0" err="1" smtClean="0"/>
              <a:t>fMRI</a:t>
            </a:r>
            <a:r>
              <a:rPr lang="en-CA" dirty="0" smtClean="0"/>
              <a:t> (2 of 6)</a:t>
            </a:r>
            <a:endParaRPr lang="en-US" dirty="0"/>
          </a:p>
        </p:txBody>
      </p:sp>
      <p:sp>
        <p:nvSpPr>
          <p:cNvPr id="3" name="Content Placeholder 2"/>
          <p:cNvSpPr>
            <a:spLocks noGrp="1"/>
          </p:cNvSpPr>
          <p:nvPr>
            <p:ph idx="1"/>
          </p:nvPr>
        </p:nvSpPr>
        <p:spPr/>
        <p:txBody>
          <a:bodyPr/>
          <a:lstStyle/>
          <a:p>
            <a:r>
              <a:rPr lang="en-US" dirty="0" smtClean="0"/>
              <a:t>The now-retracted study identified a set of gene </a:t>
            </a:r>
            <a:r>
              <a:rPr lang="en-US" dirty="0" err="1" smtClean="0"/>
              <a:t>ontologies</a:t>
            </a:r>
            <a:r>
              <a:rPr lang="en-US" dirty="0" smtClean="0"/>
              <a:t> (GO) associated with a brain phenotype that has been previously shown to be disturbed in patients with schizophrenia. …</a:t>
            </a:r>
          </a:p>
          <a:p>
            <a:endParaRPr lang="en-US" dirty="0" smtClean="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Brain paper retraction and </a:t>
            </a:r>
            <a:r>
              <a:rPr lang="en-CA" dirty="0" err="1" smtClean="0"/>
              <a:t>fMRI</a:t>
            </a:r>
            <a:r>
              <a:rPr lang="en-CA" dirty="0" smtClean="0"/>
              <a:t> (3 of 6)</a:t>
            </a:r>
            <a:endParaRPr lang="en-US" dirty="0"/>
          </a:p>
        </p:txBody>
      </p:sp>
      <p:sp>
        <p:nvSpPr>
          <p:cNvPr id="3" name="Content Placeholder 2"/>
          <p:cNvSpPr>
            <a:spLocks noGrp="1"/>
          </p:cNvSpPr>
          <p:nvPr>
            <p:ph idx="1"/>
          </p:nvPr>
        </p:nvSpPr>
        <p:spPr/>
        <p:txBody>
          <a:bodyPr>
            <a:normAutofit/>
          </a:bodyPr>
          <a:lstStyle/>
          <a:p>
            <a:r>
              <a:rPr lang="en-US" dirty="0" smtClean="0"/>
              <a:t>Andreas Meyer-</a:t>
            </a:r>
            <a:r>
              <a:rPr lang="en-US" dirty="0" err="1" smtClean="0"/>
              <a:t>Lindenberg</a:t>
            </a:r>
            <a:r>
              <a:rPr lang="en-US" dirty="0" smtClean="0"/>
              <a:t>, director of the Central Institute of Mental Health Mannheim, Germany, and his colleagues had healthy volunteers perform a working memory task known to require communication between the hippocampus and the prefrontal cortex while scanning their brains using functional magnetic resonance imaging (</a:t>
            </a:r>
            <a:r>
              <a:rPr lang="en-US" dirty="0" err="1" smtClean="0"/>
              <a:t>fMRI</a:t>
            </a:r>
            <a:r>
              <a:rPr lang="en-US" dirty="0" smtClean="0"/>
              <a:t>). </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Brain paper retraction and </a:t>
            </a:r>
            <a:r>
              <a:rPr lang="en-CA" dirty="0" err="1" smtClean="0"/>
              <a:t>fMRI</a:t>
            </a:r>
            <a:r>
              <a:rPr lang="en-CA" dirty="0" smtClean="0"/>
              <a:t> (4 of 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Scientist first learned of possible problems with this analysis when the paper was under embargo prior to publication. At that time, The Scientist contacted Paul </a:t>
            </a:r>
            <a:r>
              <a:rPr lang="en-US" dirty="0" err="1" smtClean="0"/>
              <a:t>Pavlidis</a:t>
            </a:r>
            <a:r>
              <a:rPr lang="en-US" dirty="0" smtClean="0"/>
              <a:t>, a professor of psychiatry at the University of British Columbia who was not connected to the work, for comment on the paper. He pointed out a potential methodological flaw that could invalidate its conclusions. After considering the authors’ analyses, </a:t>
            </a:r>
            <a:r>
              <a:rPr lang="en-US" dirty="0" err="1" smtClean="0"/>
              <a:t>Pavlidis</a:t>
            </a:r>
            <a:r>
              <a:rPr lang="en-US" dirty="0" smtClean="0"/>
              <a:t> reached out to Meyer-</a:t>
            </a:r>
            <a:r>
              <a:rPr lang="en-US" dirty="0" err="1" smtClean="0"/>
              <a:t>Lindenberg’s</a:t>
            </a:r>
            <a:r>
              <a:rPr lang="en-US" dirty="0" smtClean="0"/>
              <a:t> team to discuss the statistical issues he perceived. The team then retracted the paper.</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Brain paper retraction and </a:t>
            </a:r>
            <a:r>
              <a:rPr lang="en-CA" dirty="0" err="1" smtClean="0"/>
              <a:t>fMRI</a:t>
            </a:r>
            <a:r>
              <a:rPr lang="en-CA" dirty="0" smtClean="0"/>
              <a:t> (5 of 6)</a:t>
            </a:r>
            <a:endParaRPr lang="en-US" dirty="0"/>
          </a:p>
        </p:txBody>
      </p:sp>
      <p:sp>
        <p:nvSpPr>
          <p:cNvPr id="3" name="Content Placeholder 2"/>
          <p:cNvSpPr>
            <a:spLocks noGrp="1"/>
          </p:cNvSpPr>
          <p:nvPr>
            <p:ph idx="1"/>
          </p:nvPr>
        </p:nvSpPr>
        <p:spPr/>
        <p:txBody>
          <a:bodyPr>
            <a:normAutofit lnSpcReduction="10000"/>
          </a:bodyPr>
          <a:lstStyle/>
          <a:p>
            <a:r>
              <a:rPr lang="en-US" dirty="0" smtClean="0"/>
              <a:t>Elizabeth Thomas (studies molecular mechanisms of neurological disorders at The Scripps Research Institute in La Jolla, California) </a:t>
            </a:r>
          </a:p>
          <a:p>
            <a:r>
              <a:rPr lang="en-US" dirty="0" smtClean="0"/>
              <a:t>not involved in the work noted that the GO annotations used in the study were outdated. </a:t>
            </a:r>
          </a:p>
          <a:p>
            <a:r>
              <a:rPr lang="en-US" dirty="0" smtClean="0"/>
              <a:t>“GOs change every few months, and it’s unfortunate for researchers that rely on a certain set of annotations</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Brain paper retraction and </a:t>
            </a:r>
            <a:r>
              <a:rPr lang="en-CA" dirty="0" err="1" smtClean="0"/>
              <a:t>fMRI</a:t>
            </a:r>
            <a:r>
              <a:rPr lang="en-CA" dirty="0" smtClean="0"/>
              <a:t> (6 of 6)</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It makes you wonder whether the papers published in the past five to 10 years are still relevant,” said Thomas. “This retraction raises the issue of how many papers may have falsely reported gene associations because of the constantly evolving changes in gene assemblies and boundaries. That’s really alarming to me.”</a:t>
            </a:r>
          </a:p>
          <a:p>
            <a:r>
              <a:rPr lang="en-CA" dirty="0" err="1" smtClean="0"/>
              <a:t>Source:http</a:t>
            </a:r>
            <a:r>
              <a:rPr lang="en-CA" dirty="0" smtClean="0"/>
              <a:t>://</a:t>
            </a:r>
            <a:r>
              <a:rPr lang="en-CA" dirty="0" err="1" smtClean="0"/>
              <a:t>www.the-scientist.com</a:t>
            </a:r>
            <a:r>
              <a:rPr lang="en-CA" dirty="0" smtClean="0"/>
              <a:t>/?</a:t>
            </a:r>
            <a:r>
              <a:rPr lang="en-CA" dirty="0" err="1" smtClean="0"/>
              <a:t>articles.view</a:t>
            </a:r>
            <a:r>
              <a:rPr lang="en-CA" dirty="0" smtClean="0"/>
              <a:t>/</a:t>
            </a:r>
            <a:r>
              <a:rPr lang="en-CA" dirty="0" err="1" smtClean="0"/>
              <a:t>articleNo</a:t>
            </a:r>
            <a:r>
              <a:rPr lang="en-CA" dirty="0" smtClean="0"/>
              <a:t>/40933/title/Brain-Genetics-Paper-Retracted/</a:t>
            </a:r>
          </a:p>
          <a:p>
            <a:r>
              <a:rPr lang="en-CA" dirty="0" smtClean="0"/>
              <a:t>Gene </a:t>
            </a:r>
            <a:r>
              <a:rPr lang="en-CA" dirty="0" err="1" smtClean="0"/>
              <a:t>ontrology</a:t>
            </a:r>
            <a:r>
              <a:rPr lang="en-CA" dirty="0" smtClean="0"/>
              <a:t> consortium response: http://geneontology.org/article/retracted-brain-genetics-paper-response-goc-9232014</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Prepare for the information deluge about the brain (1 of 2)</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BRAIN (US initiative originally known as BAM [Brain Activity Map] now: </a:t>
            </a:r>
            <a:r>
              <a:rPr lang="en-US" dirty="0" smtClean="0"/>
              <a:t>Brain Research through Advancing Innovative </a:t>
            </a:r>
            <a:r>
              <a:rPr lang="en-US" dirty="0" err="1" smtClean="0"/>
              <a:t>Neurotechnologies</a:t>
            </a:r>
            <a:r>
              <a:rPr lang="en-CA" dirty="0" smtClean="0"/>
              <a:t>)</a:t>
            </a:r>
          </a:p>
          <a:p>
            <a:r>
              <a:rPr lang="en-CA" dirty="0" smtClean="0"/>
              <a:t>The Human Brain Project (European Union flagship project)</a:t>
            </a:r>
          </a:p>
          <a:p>
            <a:pPr lvl="1"/>
            <a:r>
              <a:rPr lang="en-CA" dirty="0" smtClean="0"/>
              <a:t>Possible boycott (</a:t>
            </a:r>
            <a:r>
              <a:rPr lang="en-CA" dirty="0" smtClean="0">
                <a:hlinkClick r:id="rId2"/>
              </a:rPr>
              <a:t>http://www.theguardian.com/science/2014/jul/07/human-brain-project-researchers-threaten-boycott</a:t>
            </a:r>
            <a:r>
              <a:rPr lang="en-CA" dirty="0" smtClean="0"/>
              <a:t> )</a:t>
            </a:r>
          </a:p>
          <a:p>
            <a:r>
              <a:rPr lang="en-CA" dirty="0" smtClean="0"/>
              <a:t>More countries are no doubt embarked on their ‘brain’ projects</a:t>
            </a:r>
          </a:p>
          <a:p>
            <a:endParaRPr lang="en-CA"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3877</TotalTime>
  <Words>7355</Words>
  <Application>Microsoft Office PowerPoint</Application>
  <PresentationFormat>On-screen Show (4:3)</PresentationFormat>
  <Paragraphs>357</Paragraphs>
  <Slides>107</Slides>
  <Notes>0</Notes>
  <HiddenSlides>0</HiddenSlides>
  <MMClips>0</MMClips>
  <ScaleCrop>false</ScaleCrop>
  <HeadingPairs>
    <vt:vector size="4" baseType="variant">
      <vt:variant>
        <vt:lpstr>Theme</vt:lpstr>
      </vt:variant>
      <vt:variant>
        <vt:i4>1</vt:i4>
      </vt:variant>
      <vt:variant>
        <vt:lpstr>Slide Titles</vt:lpstr>
      </vt:variant>
      <vt:variant>
        <vt:i4>107</vt:i4>
      </vt:variant>
    </vt:vector>
  </HeadingPairs>
  <TitlesOfParts>
    <vt:vector size="108" baseType="lpstr">
      <vt:lpstr>Office Theme</vt:lpstr>
      <vt:lpstr>Bioelectronics, Medical Imaging and Our Bodies Week 4: Peering into the brain: Functional MRI and neuroimaging </vt:lpstr>
      <vt:lpstr>MRIs (1 of 9)</vt:lpstr>
      <vt:lpstr>MRIs (2 of 9)</vt:lpstr>
      <vt:lpstr>MRIs (3 of 9)</vt:lpstr>
      <vt:lpstr>MRIs (4 of 9)</vt:lpstr>
      <vt:lpstr>MRIs (5 of 9)</vt:lpstr>
      <vt:lpstr>MRIs (6 of 9)</vt:lpstr>
      <vt:lpstr>MRI issues (7 of 9)</vt:lpstr>
      <vt:lpstr>MRI issues (8 of 9)</vt:lpstr>
      <vt:lpstr>MRI issues (9 of 9)</vt:lpstr>
      <vt:lpstr>MRIs (2nd description; 1 of 10)</vt:lpstr>
      <vt:lpstr>MRIs (2nd description; 2 of 10)</vt:lpstr>
      <vt:lpstr>MRIs (2nd description; 3 of 10)</vt:lpstr>
      <vt:lpstr>MRIs (2nd definition; 4 of 10)</vt:lpstr>
      <vt:lpstr>MRIs (2nd definition; 5 of 10)</vt:lpstr>
      <vt:lpstr>MRIs (2nd definition; 6 of 10)</vt:lpstr>
      <vt:lpstr>MRIs (2nd definition; 7 of 10)</vt:lpstr>
      <vt:lpstr>MRIs (2nd definition; 8 of 10)</vt:lpstr>
      <vt:lpstr>MRIs (2nd definition; 9 of 10)</vt:lpstr>
      <vt:lpstr>MRIs (2nd definition; 10 of 10)</vt:lpstr>
      <vt:lpstr>6 cool things people have done inside MRIs</vt:lpstr>
      <vt:lpstr>6 cool things</vt:lpstr>
      <vt:lpstr>6 cool things</vt:lpstr>
      <vt:lpstr>6 cool things</vt:lpstr>
      <vt:lpstr>6 cool things</vt:lpstr>
      <vt:lpstr>6 cool things</vt:lpstr>
      <vt:lpstr>6 cool things</vt:lpstr>
      <vt:lpstr>6 cool things</vt:lpstr>
      <vt:lpstr>MRI history (1 of 18)</vt:lpstr>
      <vt:lpstr>Niels Bohr (2 of 18)</vt:lpstr>
      <vt:lpstr>MRI history (3 of 18)</vt:lpstr>
      <vt:lpstr>MRI history (4 of 18)</vt:lpstr>
      <vt:lpstr>MRI history (5 of 18)</vt:lpstr>
      <vt:lpstr>MRI history (6 of 18)</vt:lpstr>
      <vt:lpstr>MRI history (7 of 18)</vt:lpstr>
      <vt:lpstr>MRI history (8 of 18)</vt:lpstr>
      <vt:lpstr>MRI history (9 of 18)</vt:lpstr>
      <vt:lpstr>MRI history (10 of 18)</vt:lpstr>
      <vt:lpstr>MRI history (11 of 18)</vt:lpstr>
      <vt:lpstr>MRI history (12 of 18)</vt:lpstr>
      <vt:lpstr>MRI history (13 of 18)</vt:lpstr>
      <vt:lpstr>MRI history (14 of 18)</vt:lpstr>
      <vt:lpstr>MRI history (15 of 18)</vt:lpstr>
      <vt:lpstr>MRI history (16 of 18)</vt:lpstr>
      <vt:lpstr>MRI history (17 of 18)</vt:lpstr>
      <vt:lpstr>MRI history (18 of 18)</vt:lpstr>
      <vt:lpstr>Brief bit on PET scans (1 of 4)</vt:lpstr>
      <vt:lpstr>Brief bit on PET scans (2 of 4)</vt:lpstr>
      <vt:lpstr>Brief bit on PET scans (3 of 4)</vt:lpstr>
      <vt:lpstr>Brief bit on PET scans (4 of 4)</vt:lpstr>
      <vt:lpstr>Tomography (1 of 2)</vt:lpstr>
      <vt:lpstr>Tomography (2 of 2)</vt:lpstr>
      <vt:lpstr>7 myths about the brain</vt:lpstr>
      <vt:lpstr>fMRI and the brain (1 of 10)</vt:lpstr>
      <vt:lpstr>fMRI and the brain (2 of 10)</vt:lpstr>
      <vt:lpstr>fMRI and the brain (3 of 10)</vt:lpstr>
      <vt:lpstr>fMRI and the brain (4 of 10)</vt:lpstr>
      <vt:lpstr>fMRI and the brain (5 of 10)</vt:lpstr>
      <vt:lpstr>fMRI and the brain (6 of 10)</vt:lpstr>
      <vt:lpstr>fMRI and the brain (7 of 10)</vt:lpstr>
      <vt:lpstr>fMRI and the brain (8 of 10)</vt:lpstr>
      <vt:lpstr>fMRI and the brain (9 of 10)</vt:lpstr>
      <vt:lpstr>fMRI and the brain (10 of 10)</vt:lpstr>
      <vt:lpstr>fMRI critique (1 of 14)</vt:lpstr>
      <vt:lpstr>fMRI critique (2 of 14)</vt:lpstr>
      <vt:lpstr>fMRI critique (3 of 14)</vt:lpstr>
      <vt:lpstr>fMRI critique (4 of 14)</vt:lpstr>
      <vt:lpstr>fMRI critique (5 of 14)</vt:lpstr>
      <vt:lpstr>fMRI critique (6 of 14)</vt:lpstr>
      <vt:lpstr>fMRI critique (7 of 14)</vt:lpstr>
      <vt:lpstr>fMRI critique (8 of 14)</vt:lpstr>
      <vt:lpstr>fMRI critique (9 of 14)</vt:lpstr>
      <vt:lpstr>fMRI critique (10 of 14)</vt:lpstr>
      <vt:lpstr>fMRI critique (11 of 14)</vt:lpstr>
      <vt:lpstr>fMRI critique (12 of 14)</vt:lpstr>
      <vt:lpstr>fMRI critique (13 of 14)</vt:lpstr>
      <vt:lpstr>fMRI critique (14 of 14)</vt:lpstr>
      <vt:lpstr>Recent research &amp; other brain examinations</vt:lpstr>
      <vt:lpstr>EEG and the brain (1 of 3)</vt:lpstr>
      <vt:lpstr>EEG and the brain (2 of 3)</vt:lpstr>
      <vt:lpstr>EEG and the brain (3 of 3)</vt:lpstr>
      <vt:lpstr>Lasers and carbon nanotubes and the brain (1 of 5)</vt:lpstr>
      <vt:lpstr>Lasers and carbon nanotubes and the brain (2 of 5)</vt:lpstr>
      <vt:lpstr>Lasers and carbon nanotubes and the brain (3 of 5)</vt:lpstr>
      <vt:lpstr>Lasers and carbon nanotubes and the brain (4 of 5)</vt:lpstr>
      <vt:lpstr>Lasers and carbon nanotubes and the brain (5 of 5)</vt:lpstr>
      <vt:lpstr>New PET technique and concussions (1 of 3)</vt:lpstr>
      <vt:lpstr>New PET technique and concussions (2 of 3)</vt:lpstr>
      <vt:lpstr>Who or what was tested in new PET technique? (3 of 3)</vt:lpstr>
      <vt:lpstr>Antidepressant changes brain? (1 of 3)</vt:lpstr>
      <vt:lpstr>What kind of scanner was used? (2 of 3)</vt:lpstr>
      <vt:lpstr>Antidepressant changes brain? (3 of 3)</vt:lpstr>
      <vt:lpstr>Brain paper retraction and fMRI (1 of 6)</vt:lpstr>
      <vt:lpstr>Brain paper retraction and fMRI (2 of 6)</vt:lpstr>
      <vt:lpstr>Brain paper retraction and fMRI (3 of 6)</vt:lpstr>
      <vt:lpstr>Brain paper retraction and fMRI (4 of 6)</vt:lpstr>
      <vt:lpstr>Brain paper retraction and fMRI (5 of 6)</vt:lpstr>
      <vt:lpstr>Brain paper retraction and fMRI (6 of 6)</vt:lpstr>
      <vt:lpstr>Prepare for the information deluge about the brain (1 of 2)</vt:lpstr>
      <vt:lpstr>Prepare for the information deluge on the brain (2 of 2)</vt:lpstr>
      <vt:lpstr>Montréal Neuro and The Human Brain Project (1 of 2)</vt:lpstr>
      <vt:lpstr>Montréal Neuro and The Human Brain Project (2 of 2)</vt:lpstr>
      <vt:lpstr>Brain bits and pieces (1 of 2)</vt:lpstr>
      <vt:lpstr>Brain bits and pieces (2 of 2)</vt:lpstr>
      <vt:lpstr>Kurzweil at SFU (1 of 3)</vt:lpstr>
      <vt:lpstr>Kurzweil at SFU (2 of 3)</vt:lpstr>
      <vt:lpstr>Kurzweil at SFU (3 of 3)</vt:lpstr>
    </vt:vector>
  </TitlesOfParts>
  <Company>Frog Heart Communications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Maryse de la Giroday</dc:creator>
  <cp:lastModifiedBy>Maryse de la Giroday</cp:lastModifiedBy>
  <cp:revision>384</cp:revision>
  <dcterms:created xsi:type="dcterms:W3CDTF">2011-09-09T19:54:10Z</dcterms:created>
  <dcterms:modified xsi:type="dcterms:W3CDTF">2014-09-30T16:37:29Z</dcterms:modified>
</cp:coreProperties>
</file>