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256" r:id="rId2"/>
    <p:sldId id="308" r:id="rId3"/>
    <p:sldId id="368" r:id="rId4"/>
    <p:sldId id="372" r:id="rId5"/>
    <p:sldId id="328" r:id="rId6"/>
    <p:sldId id="429" r:id="rId7"/>
    <p:sldId id="430" r:id="rId8"/>
    <p:sldId id="369" r:id="rId9"/>
    <p:sldId id="374" r:id="rId10"/>
    <p:sldId id="517" r:id="rId11"/>
    <p:sldId id="431" r:id="rId12"/>
    <p:sldId id="432" r:id="rId13"/>
    <p:sldId id="433" r:id="rId14"/>
    <p:sldId id="434" r:id="rId15"/>
    <p:sldId id="435" r:id="rId16"/>
    <p:sldId id="436" r:id="rId17"/>
    <p:sldId id="437" r:id="rId18"/>
    <p:sldId id="438" r:id="rId19"/>
    <p:sldId id="439" r:id="rId20"/>
    <p:sldId id="440" r:id="rId21"/>
    <p:sldId id="441" r:id="rId22"/>
    <p:sldId id="443" r:id="rId23"/>
    <p:sldId id="442" r:id="rId24"/>
    <p:sldId id="444" r:id="rId25"/>
    <p:sldId id="445" r:id="rId26"/>
    <p:sldId id="446" r:id="rId27"/>
    <p:sldId id="447" r:id="rId28"/>
    <p:sldId id="448" r:id="rId29"/>
    <p:sldId id="449" r:id="rId30"/>
    <p:sldId id="450" r:id="rId31"/>
    <p:sldId id="451" r:id="rId32"/>
    <p:sldId id="518" r:id="rId33"/>
    <p:sldId id="475" r:id="rId34"/>
    <p:sldId id="476" r:id="rId35"/>
    <p:sldId id="477" r:id="rId36"/>
    <p:sldId id="452" r:id="rId37"/>
    <p:sldId id="454" r:id="rId38"/>
    <p:sldId id="455" r:id="rId39"/>
    <p:sldId id="456" r:id="rId40"/>
    <p:sldId id="457" r:id="rId41"/>
    <p:sldId id="453" r:id="rId42"/>
    <p:sldId id="458" r:id="rId43"/>
    <p:sldId id="459" r:id="rId44"/>
    <p:sldId id="460" r:id="rId45"/>
    <p:sldId id="461" r:id="rId46"/>
    <p:sldId id="462" r:id="rId47"/>
    <p:sldId id="463" r:id="rId48"/>
    <p:sldId id="464" r:id="rId49"/>
    <p:sldId id="465" r:id="rId50"/>
    <p:sldId id="467" r:id="rId51"/>
    <p:sldId id="466" r:id="rId52"/>
    <p:sldId id="468" r:id="rId53"/>
    <p:sldId id="478" r:id="rId54"/>
    <p:sldId id="479" r:id="rId55"/>
    <p:sldId id="480" r:id="rId56"/>
    <p:sldId id="481" r:id="rId57"/>
    <p:sldId id="482" r:id="rId58"/>
    <p:sldId id="483" r:id="rId59"/>
    <p:sldId id="484" r:id="rId60"/>
    <p:sldId id="485" r:id="rId61"/>
    <p:sldId id="469" r:id="rId62"/>
    <p:sldId id="472" r:id="rId63"/>
    <p:sldId id="473" r:id="rId64"/>
    <p:sldId id="519" r:id="rId65"/>
    <p:sldId id="471" r:id="rId66"/>
    <p:sldId id="470" r:id="rId67"/>
    <p:sldId id="474" r:id="rId68"/>
    <p:sldId id="486" r:id="rId69"/>
    <p:sldId id="487" r:id="rId70"/>
    <p:sldId id="488" r:id="rId71"/>
    <p:sldId id="489" r:id="rId72"/>
    <p:sldId id="490" r:id="rId73"/>
    <p:sldId id="491" r:id="rId74"/>
    <p:sldId id="493" r:id="rId75"/>
    <p:sldId id="492" r:id="rId76"/>
    <p:sldId id="494" r:id="rId77"/>
    <p:sldId id="520" r:id="rId78"/>
    <p:sldId id="521" r:id="rId79"/>
    <p:sldId id="522" r:id="rId80"/>
    <p:sldId id="523" r:id="rId81"/>
    <p:sldId id="495" r:id="rId82"/>
    <p:sldId id="496" r:id="rId83"/>
    <p:sldId id="502" r:id="rId84"/>
    <p:sldId id="503" r:id="rId85"/>
    <p:sldId id="497" r:id="rId86"/>
    <p:sldId id="498" r:id="rId87"/>
    <p:sldId id="499" r:id="rId88"/>
    <p:sldId id="506" r:id="rId89"/>
    <p:sldId id="507" r:id="rId90"/>
    <p:sldId id="508" r:id="rId91"/>
    <p:sldId id="509" r:id="rId92"/>
    <p:sldId id="510" r:id="rId93"/>
    <p:sldId id="511" r:id="rId94"/>
    <p:sldId id="512" r:id="rId95"/>
    <p:sldId id="513" r:id="rId96"/>
    <p:sldId id="514" r:id="rId97"/>
    <p:sldId id="515" r:id="rId98"/>
    <p:sldId id="516" r:id="rId99"/>
    <p:sldId id="524" r:id="rId100"/>
    <p:sldId id="525" r:id="rId101"/>
    <p:sldId id="526" r:id="rId102"/>
    <p:sldId id="527" r:id="rId103"/>
    <p:sldId id="528" r:id="rId104"/>
    <p:sldId id="529"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53DBB-3F4A-4198-8217-099B1AA6A6EE}" type="datetimeFigureOut">
              <a:rPr lang="en-US" smtClean="0"/>
              <a:pPr/>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A0550-B638-4AF9-AFD2-236FA9A21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7A0550-B638-4AF9-AFD2-236FA9A21433}"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7A0550-B638-4AF9-AFD2-236FA9A21433}" type="slidenum">
              <a:rPr lang="en-US" smtClean="0"/>
              <a:pPr/>
              <a:t>82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10/6/2014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10/6/2014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www.newyorker.com/magazine/2008/01/07/guinea-pigg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rogheart.ca/?p=407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ivescience.com/37380-nail-cells-regenerate-lost-fingers.html" TargetMode="External"/><Relationship Id="rId2" Type="http://schemas.openxmlformats.org/officeDocument/2006/relationships/hyperlink" Target="http://www.youtube.com/watch?v=gwR8rEcVu7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bsnews.com/news/medicines-cutting-edge-re-growing-orga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irm.pitt.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bsnews.com/news/medicines-cutting-edge-re-growing-organ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channel.nationalgeographic.com/channel/explorer/videos/the-re-animato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channel.nationalgeographic.com/channel/explorer/videos/the-skin-gu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knowledge.ca/program/national-geographic-specials-how-build-beating-hear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southampton.ac.uk/chdscr/research/retinal_repair.pag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plosone.org/article/info:doi/10.1371/journal.pone.0108418"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eurekalert.org/pub_releases/2014-10/hu-sdb100314.php"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tissuse.com/technology.html" TargetMode="External"/><Relationship Id="rId2" Type="http://schemas.openxmlformats.org/officeDocument/2006/relationships/hyperlink" Target="http://www.youtube.com/watch?v=whsqNvj9vdU"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sciencealert.com/news/20143007-25950.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www.azonano.com/news.aspx?newsID=31154"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rogheart.ca/?p=9310"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www.frogheart.ca/?p=14521"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www.ccrm.ca/"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www.seurat-1.eu/"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Bioelectronics, Medical Imaging and Our Bodies</a:t>
            </a:r>
            <a:br>
              <a:rPr lang="en-US" sz="3600" dirty="0" smtClean="0"/>
            </a:br>
            <a:r>
              <a:rPr lang="en-US" sz="3600" dirty="0" smtClean="0"/>
              <a:t>Week 6: Growing organs (regenerative medicine) and human-on-a-chip</a:t>
            </a:r>
            <a:r>
              <a:rPr lang="en-CA" dirty="0" smtClean="0"/>
              <a:t/>
            </a:r>
            <a:br>
              <a:rPr lang="en-CA" dirty="0" smtClean="0"/>
            </a:b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2011 </a:t>
            </a:r>
            <a:r>
              <a:rPr lang="en-CA" dirty="0" err="1" smtClean="0"/>
              <a:t>vs</a:t>
            </a:r>
            <a:r>
              <a:rPr lang="en-CA" dirty="0" smtClean="0"/>
              <a:t> 2013 bioengineered ears at Cornell</a:t>
            </a:r>
            <a:endParaRPr lang="en-US" dirty="0"/>
          </a:p>
        </p:txBody>
      </p:sp>
      <p:sp>
        <p:nvSpPr>
          <p:cNvPr id="3" name="Content Placeholder 2"/>
          <p:cNvSpPr>
            <a:spLocks noGrp="1"/>
          </p:cNvSpPr>
          <p:nvPr>
            <p:ph idx="1"/>
          </p:nvPr>
        </p:nvSpPr>
        <p:spPr/>
        <p:txBody>
          <a:bodyPr/>
          <a:lstStyle/>
          <a:p>
            <a:r>
              <a:rPr lang="en-CA" dirty="0" smtClean="0"/>
              <a:t>What is the difference?</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(5 of 9)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Rockwell is a wiry thirty-year-old massage-therapy student with a pierced nose; he seems to bounce in his seat as he speaks, radiating enthusiasm. Over the years, he estimates, he has enrolled in more than twenty studies for money. The Philadelphia area offers plenty of opportunities for aspiring human subjects. It is home to four medical schools and is part of a drug-industry corridor that stretches into New Jersey. Bristol-Myers Squibb regularly sends a van to pick up volunteers at the Trenton train station.</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(6 of 9) </a:t>
            </a:r>
            <a:endParaRPr lang="en-US" dirty="0"/>
          </a:p>
        </p:txBody>
      </p:sp>
      <p:sp>
        <p:nvSpPr>
          <p:cNvPr id="3" name="Content Placeholder 2"/>
          <p:cNvSpPr>
            <a:spLocks noGrp="1"/>
          </p:cNvSpPr>
          <p:nvPr>
            <p:ph idx="1"/>
          </p:nvPr>
        </p:nvSpPr>
        <p:spPr/>
        <p:txBody>
          <a:bodyPr/>
          <a:lstStyle/>
          <a:p>
            <a:r>
              <a:rPr lang="en-US" dirty="0" smtClean="0"/>
              <a:t>from subject recruitment and testing through F.D.A. approval. Speed is critical: a patent lasts twenty years, and a drug company’s aim is to get the drug on the shelves as early in the life of the patent as possible</a:t>
            </a:r>
            <a:r>
              <a:rPr lang="en-US" dirty="0" smtClean="0"/>
              <a:t>.</a:t>
            </a:r>
          </a:p>
          <a:p>
            <a:r>
              <a:rPr lang="en-CA" dirty="0" smtClean="0"/>
              <a:t>Guinea-pigging takes place in US and elsewhere</a:t>
            </a:r>
            <a:endParaRPr lang="en-US" dirty="0" smtClean="0"/>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(7 of 9) </a:t>
            </a:r>
            <a:endParaRPr lang="en-US" dirty="0"/>
          </a:p>
        </p:txBody>
      </p:sp>
      <p:sp>
        <p:nvSpPr>
          <p:cNvPr id="3" name="Content Placeholder 2"/>
          <p:cNvSpPr>
            <a:spLocks noGrp="1"/>
          </p:cNvSpPr>
          <p:nvPr>
            <p:ph idx="1"/>
          </p:nvPr>
        </p:nvSpPr>
        <p:spPr/>
        <p:txBody>
          <a:bodyPr>
            <a:normAutofit/>
          </a:bodyPr>
          <a:lstStyle/>
          <a:p>
            <a:r>
              <a:rPr lang="en-US" dirty="0" smtClean="0"/>
              <a:t>The most notorious recent disaster for healthy volunteers took place in March, 2006</a:t>
            </a:r>
            <a:r>
              <a:rPr lang="en-US" dirty="0" smtClean="0"/>
              <a:t>, [article written in 2008] </a:t>
            </a:r>
            <a:r>
              <a:rPr lang="en-US" dirty="0" smtClean="0"/>
              <a:t>at a testing site run by </a:t>
            </a:r>
            <a:r>
              <a:rPr lang="en-US" dirty="0" err="1" smtClean="0"/>
              <a:t>Parexel</a:t>
            </a:r>
            <a:r>
              <a:rPr lang="en-US" dirty="0" smtClean="0"/>
              <a:t> at Northwick Park Hospital, outside London; subjects were offered two thousand pounds to enroll in a Phase I trial of a monoclonal antibody, a prospective treatment for rheumatoid arthritis and multiple sclerosis.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(8 of 9) </a:t>
            </a:r>
            <a:endParaRPr lang="en-US" dirty="0"/>
          </a:p>
        </p:txBody>
      </p:sp>
      <p:sp>
        <p:nvSpPr>
          <p:cNvPr id="3" name="Content Placeholder 2"/>
          <p:cNvSpPr>
            <a:spLocks noGrp="1"/>
          </p:cNvSpPr>
          <p:nvPr>
            <p:ph idx="1"/>
          </p:nvPr>
        </p:nvSpPr>
        <p:spPr/>
        <p:txBody>
          <a:bodyPr/>
          <a:lstStyle/>
          <a:p>
            <a:r>
              <a:rPr lang="en-US" dirty="0" smtClean="0"/>
              <a:t>Six of the volunteers had to be rushed to a nearby intensive-care unit after suffering life-threatening reactions—severe inflammation, organ failure. They were hospitalized for weeks, and one subject’s fingers and toes were amputated. All the subjects have reportedly been left with long-term disabilities.</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t>
            </a:r>
            <a:r>
              <a:rPr lang="en-CA" smtClean="0"/>
              <a:t>&amp; pieces (9 of 9)</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www.newyorker.com/magazine/2008/01/07/guinea-pigging</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the synthetic trachea (1 of 6)</a:t>
            </a:r>
            <a:endParaRPr lang="en-US" dirty="0"/>
          </a:p>
        </p:txBody>
      </p:sp>
      <p:sp>
        <p:nvSpPr>
          <p:cNvPr id="3" name="Content Placeholder 2"/>
          <p:cNvSpPr>
            <a:spLocks noGrp="1"/>
          </p:cNvSpPr>
          <p:nvPr>
            <p:ph idx="1"/>
          </p:nvPr>
        </p:nvSpPr>
        <p:spPr/>
        <p:txBody>
          <a:bodyPr/>
          <a:lstStyle/>
          <a:p>
            <a:r>
              <a:rPr lang="en-US" dirty="0" err="1" smtClean="0"/>
              <a:t>Andemariam</a:t>
            </a:r>
            <a:r>
              <a:rPr lang="en-US" dirty="0" smtClean="0"/>
              <a:t> </a:t>
            </a:r>
            <a:r>
              <a:rPr lang="en-US" dirty="0" err="1" smtClean="0"/>
              <a:t>Teklesenbet</a:t>
            </a:r>
            <a:r>
              <a:rPr lang="en-US" dirty="0" smtClean="0"/>
              <a:t> </a:t>
            </a:r>
            <a:r>
              <a:rPr lang="en-US" dirty="0" err="1" smtClean="0"/>
              <a:t>Beyene</a:t>
            </a:r>
            <a:endParaRPr lang="en-US" dirty="0" smtClean="0"/>
          </a:p>
          <a:p>
            <a:r>
              <a:rPr lang="en-CA" dirty="0" smtClean="0"/>
              <a:t>Synthetic trachea transplant 2011</a:t>
            </a:r>
          </a:p>
          <a:p>
            <a:r>
              <a:rPr lang="en-US" dirty="0" smtClean="0">
                <a:hlinkClick r:id="rId2"/>
              </a:rPr>
              <a:t>http://www.frogheart.ca/?p=4078</a:t>
            </a:r>
            <a:endParaRPr lang="en-US" dirty="0" smtClean="0"/>
          </a:p>
          <a:p>
            <a:r>
              <a:rPr lang="en-CA" dirty="0" smtClean="0"/>
              <a:t>Student in Iceland, flown to Sweden for transplant by surgeon, Paolo </a:t>
            </a:r>
            <a:r>
              <a:rPr lang="en-CA" dirty="0" err="1" smtClean="0"/>
              <a:t>Macchiarini</a:t>
            </a:r>
            <a:r>
              <a:rPr lang="en-CA" dirty="0" smtClean="0"/>
              <a:t>, who has a double appt. </a:t>
            </a:r>
            <a:r>
              <a:rPr lang="en-CA" dirty="0" err="1" smtClean="0"/>
              <a:t>Karolinska</a:t>
            </a:r>
            <a:r>
              <a:rPr lang="en-CA" dirty="0" smtClean="0"/>
              <a:t> Institute  in Sweden and University College in London, UK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the synthetic trachea (2 of 6)</a:t>
            </a:r>
            <a:endParaRPr lang="en-US" dirty="0"/>
          </a:p>
        </p:txBody>
      </p:sp>
      <p:sp>
        <p:nvSpPr>
          <p:cNvPr id="3" name="Content Placeholder 2"/>
          <p:cNvSpPr>
            <a:spLocks noGrp="1"/>
          </p:cNvSpPr>
          <p:nvPr>
            <p:ph idx="1"/>
          </p:nvPr>
        </p:nvSpPr>
        <p:spPr/>
        <p:txBody>
          <a:bodyPr>
            <a:normAutofit/>
          </a:bodyPr>
          <a:lstStyle/>
          <a:p>
            <a:r>
              <a:rPr lang="en-US" dirty="0" smtClean="0"/>
              <a:t>Alexander </a:t>
            </a:r>
            <a:r>
              <a:rPr lang="en-US" dirty="0" err="1" smtClean="0"/>
              <a:t>Seifalian</a:t>
            </a:r>
            <a:r>
              <a:rPr lang="en-US" dirty="0" smtClean="0"/>
              <a:t> (UCL Division of Surgery &amp; Interventional Science; professor of nanotechnology and regenerative medicine at University College London, UK),</a:t>
            </a:r>
          </a:p>
          <a:p>
            <a:r>
              <a:rPr lang="en-US" dirty="0" smtClean="0"/>
              <a:t>created a glass mold of the patient’s trachea from X-ray computed tomography (CT) scans of the patient.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the synthetic trachea (3 of 6)</a:t>
            </a:r>
            <a:endParaRPr lang="en-US" dirty="0"/>
          </a:p>
        </p:txBody>
      </p:sp>
      <p:sp>
        <p:nvSpPr>
          <p:cNvPr id="3" name="Content Placeholder 2"/>
          <p:cNvSpPr>
            <a:spLocks noGrp="1"/>
          </p:cNvSpPr>
          <p:nvPr>
            <p:ph idx="1"/>
          </p:nvPr>
        </p:nvSpPr>
        <p:spPr/>
        <p:txBody>
          <a:bodyPr/>
          <a:lstStyle/>
          <a:p>
            <a:r>
              <a:rPr lang="en-US" dirty="0" smtClean="0"/>
              <a:t>In CT, digital geometry processing is employed to generate a 3D image of the inside of an object from a large series of 2D X-ray images taken around one single axis of rotation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the synthetic trachea (4 of 6)</a:t>
            </a:r>
            <a:endParaRPr lang="en-US" dirty="0"/>
          </a:p>
        </p:txBody>
      </p:sp>
      <p:sp>
        <p:nvSpPr>
          <p:cNvPr id="3" name="Content Placeholder 2"/>
          <p:cNvSpPr>
            <a:spLocks noGrp="1"/>
          </p:cNvSpPr>
          <p:nvPr>
            <p:ph idx="1"/>
          </p:nvPr>
        </p:nvSpPr>
        <p:spPr/>
        <p:txBody>
          <a:bodyPr/>
          <a:lstStyle/>
          <a:p>
            <a:r>
              <a:rPr lang="en-CA" dirty="0" err="1" smtClean="0"/>
              <a:t>Seifalian</a:t>
            </a:r>
            <a:r>
              <a:rPr lang="en-CA" dirty="0" smtClean="0"/>
              <a:t> &amp; associates  manufactured </a:t>
            </a:r>
            <a:r>
              <a:rPr lang="en-US" dirty="0" smtClean="0"/>
              <a:t>a full size y-shaped trachea scaffold</a:t>
            </a:r>
          </a:p>
          <a:p>
            <a:r>
              <a:rPr lang="en-US" dirty="0" smtClean="0"/>
              <a:t>Scaffold was built using a novel porous  </a:t>
            </a:r>
            <a:r>
              <a:rPr lang="en-US" dirty="0" err="1" smtClean="0"/>
              <a:t>nanocomposite</a:t>
            </a:r>
            <a:r>
              <a:rPr lang="en-US" dirty="0" smtClean="0"/>
              <a:t>  polymer</a:t>
            </a:r>
          </a:p>
          <a:p>
            <a:r>
              <a:rPr lang="en-US" dirty="0" smtClean="0"/>
              <a:t>The </a:t>
            </a:r>
            <a:r>
              <a:rPr lang="en-US" dirty="0" smtClean="0"/>
              <a:t>composite has millions </a:t>
            </a:r>
            <a:r>
              <a:rPr lang="en-US" dirty="0" smtClean="0"/>
              <a:t>of little </a:t>
            </a:r>
            <a:r>
              <a:rPr lang="en-US" dirty="0" smtClean="0"/>
              <a:t>holes</a:t>
            </a:r>
            <a:r>
              <a:rPr lang="en-US" dirty="0" smtClean="0"/>
              <a:t> </a:t>
            </a:r>
            <a:r>
              <a:rPr lang="en-US" dirty="0" smtClean="0"/>
              <a:t>(pores),</a:t>
            </a:r>
            <a:r>
              <a:rPr lang="en-US" dirty="0" smtClean="0"/>
              <a:t> </a:t>
            </a:r>
            <a:r>
              <a:rPr lang="en-US" i="1" dirty="0" smtClean="0"/>
              <a:t>providing</a:t>
            </a:r>
            <a:r>
              <a:rPr lang="en-US" dirty="0" smtClean="0"/>
              <a:t> a place for the patient’s stem cells to grow roots.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the synthetic trachea (5 of 6)</a:t>
            </a:r>
            <a:endParaRPr lang="en-US" dirty="0"/>
          </a:p>
        </p:txBody>
      </p:sp>
      <p:sp>
        <p:nvSpPr>
          <p:cNvPr id="3" name="Content Placeholder 2"/>
          <p:cNvSpPr>
            <a:spLocks noGrp="1"/>
          </p:cNvSpPr>
          <p:nvPr>
            <p:ph idx="1"/>
          </p:nvPr>
        </p:nvSpPr>
        <p:spPr/>
        <p:txBody>
          <a:bodyPr/>
          <a:lstStyle/>
          <a:p>
            <a:r>
              <a:rPr lang="en-US" dirty="0" smtClean="0"/>
              <a:t>The team cut strips of the novel </a:t>
            </a:r>
            <a:r>
              <a:rPr lang="en-US" dirty="0" err="1" smtClean="0"/>
              <a:t>nanocomposite</a:t>
            </a:r>
            <a:r>
              <a:rPr lang="en-US" dirty="0" smtClean="0"/>
              <a:t> polymer and wrapped them around the glass mold creating </a:t>
            </a:r>
            <a:r>
              <a:rPr lang="en-US" dirty="0" smtClean="0"/>
              <a:t>to create cartilage </a:t>
            </a:r>
            <a:r>
              <a:rPr lang="en-US" dirty="0" smtClean="0"/>
              <a:t>rings that </a:t>
            </a:r>
            <a:r>
              <a:rPr lang="en-US" dirty="0" smtClean="0"/>
              <a:t>confer structural </a:t>
            </a:r>
            <a:r>
              <a:rPr lang="en-US" dirty="0" smtClean="0"/>
              <a:t>strength to the trachea</a:t>
            </a:r>
          </a:p>
          <a:p>
            <a:r>
              <a:rPr lang="en-CA" dirty="0" smtClean="0"/>
              <a:t>Then off to </a:t>
            </a:r>
            <a:r>
              <a:rPr lang="en-CA" dirty="0" err="1" smtClean="0"/>
              <a:t>Karolinska</a:t>
            </a:r>
            <a:r>
              <a:rPr lang="en-CA" dirty="0" smtClean="0"/>
              <a:t> where </a:t>
            </a:r>
            <a:r>
              <a:rPr lang="en-CA" dirty="0" smtClean="0"/>
              <a:t>stem </a:t>
            </a:r>
            <a:r>
              <a:rPr lang="en-CA" dirty="0" smtClean="0"/>
              <a:t>cells are harvested and grown in a bioreactor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smtClean="0"/>
              <a:t>Beyene</a:t>
            </a:r>
            <a:r>
              <a:rPr lang="en-CA" dirty="0" smtClean="0"/>
              <a:t> and synthetic trachea (6 of 6)</a:t>
            </a:r>
            <a:endParaRPr lang="en-US" dirty="0"/>
          </a:p>
        </p:txBody>
      </p:sp>
      <p:sp>
        <p:nvSpPr>
          <p:cNvPr id="3" name="Content Placeholder 2"/>
          <p:cNvSpPr>
            <a:spLocks noGrp="1"/>
          </p:cNvSpPr>
          <p:nvPr>
            <p:ph idx="1"/>
          </p:nvPr>
        </p:nvSpPr>
        <p:spPr/>
        <p:txBody>
          <a:bodyPr/>
          <a:lstStyle/>
          <a:p>
            <a:r>
              <a:rPr lang="en-US" dirty="0" smtClean="0"/>
              <a:t>During a 12-hour operation Professor </a:t>
            </a:r>
            <a:r>
              <a:rPr lang="en-US" dirty="0" err="1" smtClean="0"/>
              <a:t>Macchiarini</a:t>
            </a:r>
            <a:r>
              <a:rPr lang="en-US" dirty="0" smtClean="0"/>
              <a:t> removed all of the </a:t>
            </a:r>
            <a:r>
              <a:rPr lang="en-US" dirty="0" err="1" smtClean="0"/>
              <a:t>tumour</a:t>
            </a:r>
            <a:r>
              <a:rPr lang="en-US" dirty="0" smtClean="0"/>
              <a:t> and the diseased windpipe and replaced it with the tailor-made replica [now covered with tissue grown from the patient's bone marrow tricked into growing like cells found in a trachea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Contrast ear story and trachea story</a:t>
            </a:r>
            <a:endParaRPr lang="en-US" dirty="0"/>
          </a:p>
        </p:txBody>
      </p:sp>
      <p:sp>
        <p:nvSpPr>
          <p:cNvPr id="3" name="Content Placeholder 2"/>
          <p:cNvSpPr>
            <a:spLocks noGrp="1"/>
          </p:cNvSpPr>
          <p:nvPr>
            <p:ph idx="1"/>
          </p:nvPr>
        </p:nvSpPr>
        <p:spPr/>
        <p:txBody>
          <a:bodyPr/>
          <a:lstStyle/>
          <a:p>
            <a:r>
              <a:rPr lang="en-CA" dirty="0" smtClean="0"/>
              <a:t>Scan of ear?</a:t>
            </a:r>
          </a:p>
          <a:p>
            <a:r>
              <a:rPr lang="en-CA" dirty="0" smtClean="0"/>
              <a:t>CT scan of trachea</a:t>
            </a:r>
          </a:p>
          <a:p>
            <a:r>
              <a:rPr lang="en-CA" dirty="0" smtClean="0"/>
              <a:t>‘Hybrid’ scaffolding (</a:t>
            </a:r>
            <a:r>
              <a:rPr lang="en-CA" dirty="0" err="1" smtClean="0"/>
              <a:t>hydrogel</a:t>
            </a:r>
            <a:r>
              <a:rPr lang="en-CA" dirty="0" smtClean="0"/>
              <a:t> and extracellular matrix [cows] and collagen from rat tails)</a:t>
            </a:r>
          </a:p>
          <a:p>
            <a:r>
              <a:rPr lang="en-CA" dirty="0" err="1" smtClean="0"/>
              <a:t>Nanocomposite</a:t>
            </a:r>
            <a:r>
              <a:rPr lang="en-CA" dirty="0" smtClean="0"/>
              <a:t> scaffolding</a:t>
            </a:r>
          </a:p>
          <a:p>
            <a:r>
              <a:rPr lang="en-CA" dirty="0" smtClean="0"/>
              <a:t>Tissue engineering generally requires scaffolding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Regenerating a finger and the extracellular matrix (1 of 4)</a:t>
            </a:r>
            <a:endParaRPr lang="en-US" dirty="0"/>
          </a:p>
        </p:txBody>
      </p:sp>
      <p:sp>
        <p:nvSpPr>
          <p:cNvPr id="3" name="Content Placeholder 2"/>
          <p:cNvSpPr>
            <a:spLocks noGrp="1"/>
          </p:cNvSpPr>
          <p:nvPr>
            <p:ph idx="1"/>
          </p:nvPr>
        </p:nvSpPr>
        <p:spPr/>
        <p:txBody>
          <a:bodyPr/>
          <a:lstStyle/>
          <a:p>
            <a:r>
              <a:rPr lang="en-CA" u="sng" dirty="0" smtClean="0">
                <a:hlinkClick r:id="rId2"/>
              </a:rPr>
              <a:t>http://www.youtube.com/watch?v=gwR8rEcVu7c</a:t>
            </a:r>
            <a:endParaRPr lang="en-CA" u="sng" dirty="0" smtClean="0"/>
          </a:p>
          <a:p>
            <a:r>
              <a:rPr lang="en-CA" dirty="0" smtClean="0"/>
              <a:t>Stem cells may be needed for </a:t>
            </a:r>
            <a:r>
              <a:rPr lang="en-CA" dirty="0" err="1" smtClean="0"/>
              <a:t>regrowth</a:t>
            </a:r>
            <a:r>
              <a:rPr lang="en-CA" dirty="0" smtClean="0"/>
              <a:t>, e.g., stem cells in nail bed may be necessary (at this time) for regenerating fingers  (</a:t>
            </a:r>
            <a:r>
              <a:rPr lang="en-CA" dirty="0" smtClean="0">
                <a:hlinkClick r:id="rId3"/>
              </a:rPr>
              <a:t>http://www.livescience.com/37380-nail-cells-regenerate-lost-fingers.html</a:t>
            </a:r>
            <a:r>
              <a:rPr lang="en-CA" dirty="0" smtClean="0"/>
              <a:t>)</a:t>
            </a: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Regenerating a finger and the extracellular matrix (2 of 4)</a:t>
            </a:r>
            <a:endParaRPr lang="en-US" dirty="0"/>
          </a:p>
        </p:txBody>
      </p:sp>
      <p:sp>
        <p:nvSpPr>
          <p:cNvPr id="3" name="Content Placeholder 2"/>
          <p:cNvSpPr>
            <a:spLocks noGrp="1"/>
          </p:cNvSpPr>
          <p:nvPr>
            <p:ph idx="1"/>
          </p:nvPr>
        </p:nvSpPr>
        <p:spPr/>
        <p:txBody>
          <a:bodyPr/>
          <a:lstStyle/>
          <a:p>
            <a:r>
              <a:rPr lang="en-CA" dirty="0" smtClean="0"/>
              <a:t>March 2008 article (Wyatt Anderson) (</a:t>
            </a:r>
            <a:r>
              <a:rPr lang="en-CA" dirty="0" smtClean="0">
                <a:hlinkClick r:id="rId2"/>
              </a:rPr>
              <a:t>http://www.cbsnews.com/news/medicines-cutting-edge-re-growing-organs/</a:t>
            </a:r>
            <a:r>
              <a:rPr lang="en-CA" dirty="0" smtClean="0"/>
              <a:t>)</a:t>
            </a:r>
          </a:p>
          <a:p>
            <a:r>
              <a:rPr lang="en-CA" dirty="0" smtClean="0"/>
              <a:t>In 2005, </a:t>
            </a:r>
            <a:r>
              <a:rPr lang="en-US" dirty="0" smtClean="0"/>
              <a:t>Lee </a:t>
            </a:r>
            <a:r>
              <a:rPr lang="en-US" dirty="0" err="1" smtClean="0"/>
              <a:t>Spievack</a:t>
            </a:r>
            <a:r>
              <a:rPr lang="en-US" dirty="0" smtClean="0"/>
              <a:t> sliced off the tip of his finger in the propeller of a hobby shop airplane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3D Printing of biological </a:t>
            </a:r>
            <a:r>
              <a:rPr lang="en-CA" dirty="0" smtClean="0"/>
              <a:t>tissue (2011)</a:t>
            </a:r>
            <a:endParaRPr lang="en-US" dirty="0"/>
          </a:p>
        </p:txBody>
      </p:sp>
      <p:sp>
        <p:nvSpPr>
          <p:cNvPr id="3" name="Content Placeholder 2"/>
          <p:cNvSpPr>
            <a:spLocks noGrp="1"/>
          </p:cNvSpPr>
          <p:nvPr>
            <p:ph idx="1"/>
          </p:nvPr>
        </p:nvSpPr>
        <p:spPr/>
        <p:txBody>
          <a:bodyPr>
            <a:normAutofit/>
          </a:bodyPr>
          <a:lstStyle/>
          <a:p>
            <a:r>
              <a:rPr lang="en-US" dirty="0" smtClean="0"/>
              <a:t>http://channel.nationalgeographic.com/channel/explorer/videos/the-human-cell-printer/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Regenerating a finger and the extracellular matrix (3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Spievack's</a:t>
            </a:r>
            <a:r>
              <a:rPr lang="en-US" dirty="0" smtClean="0"/>
              <a:t> brother, Alan, a medical research scientist, sent him a special powder and told him to sprinkle it on the wound.</a:t>
            </a:r>
          </a:p>
          <a:p>
            <a:r>
              <a:rPr lang="en-US" dirty="0" smtClean="0"/>
              <a:t>"I powdered it on until it was covered," </a:t>
            </a:r>
            <a:r>
              <a:rPr lang="en-US" dirty="0" err="1" smtClean="0"/>
              <a:t>Spievack</a:t>
            </a:r>
            <a:r>
              <a:rPr lang="en-US" dirty="0" smtClean="0"/>
              <a:t> recalled.</a:t>
            </a:r>
          </a:p>
          <a:p>
            <a:r>
              <a:rPr lang="en-US" dirty="0" smtClean="0"/>
              <a:t>To his astonishment, every bit of his fingertip grew back.</a:t>
            </a:r>
          </a:p>
          <a:p>
            <a:r>
              <a:rPr lang="en-US" dirty="0" smtClean="0"/>
              <a:t>"Your finger grew back?”, </a:t>
            </a:r>
          </a:p>
          <a:p>
            <a:r>
              <a:rPr lang="en-US" dirty="0" smtClean="0"/>
              <a:t>"flesh, blood, vessels and nail?“</a:t>
            </a:r>
          </a:p>
          <a:p>
            <a:r>
              <a:rPr lang="en-US" dirty="0" smtClean="0"/>
              <a:t>"Four weeks," he answered.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Regenerating a finger and the extracellular matrix (4 of 4)</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Alan worked with </a:t>
            </a:r>
            <a:r>
              <a:rPr lang="en-US" dirty="0" smtClean="0"/>
              <a:t>Steven </a:t>
            </a:r>
            <a:r>
              <a:rPr lang="en-US" dirty="0" err="1" smtClean="0"/>
              <a:t>Badylak</a:t>
            </a:r>
            <a:r>
              <a:rPr lang="en-US" dirty="0" smtClean="0"/>
              <a:t> of the </a:t>
            </a:r>
            <a:r>
              <a:rPr lang="en-US" dirty="0" smtClean="0">
                <a:hlinkClick r:id="rId2"/>
              </a:rPr>
              <a:t>University of Pittsburgh's McGowan Institute of Regenerative Medicine</a:t>
            </a:r>
            <a:r>
              <a:rPr lang="en-US" dirty="0" smtClean="0"/>
              <a:t> </a:t>
            </a:r>
          </a:p>
          <a:p>
            <a:r>
              <a:rPr lang="en-CA" dirty="0" smtClean="0"/>
              <a:t>The special powder was made up extracellular matrix: </a:t>
            </a:r>
            <a:r>
              <a:rPr lang="en-US" dirty="0" smtClean="0"/>
              <a:t>made from pig bladders. It is a mix of protein and connective tissue surgeons often use to repair tendons and it holds some of the secrets behind the emerging new science of regenerative medicine.</a:t>
            </a:r>
          </a:p>
          <a:p>
            <a:r>
              <a:rPr lang="en-US" dirty="0" smtClean="0"/>
              <a:t>"It tells the body, start that process of tissue </a:t>
            </a:r>
            <a:r>
              <a:rPr lang="en-US" dirty="0" err="1" smtClean="0"/>
              <a:t>regrowth</a:t>
            </a:r>
            <a:r>
              <a:rPr lang="en-US" dirty="0" smtClean="0"/>
              <a:t>," said </a:t>
            </a:r>
            <a:r>
              <a:rPr lang="en-US" dirty="0" err="1" smtClean="0"/>
              <a:t>Badylak</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Regeneration and money (1 of 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smtClean="0"/>
              <a:t>a </a:t>
            </a:r>
            <a:r>
              <a:rPr lang="en-US" dirty="0" smtClean="0"/>
              <a:t>[2008</a:t>
            </a:r>
            <a:r>
              <a:rPr lang="en-US" dirty="0" smtClean="0"/>
              <a:t>] clinical trial at Thomas Jefferson Hospital in Philadelphia, Dr. Patrick </a:t>
            </a:r>
            <a:r>
              <a:rPr lang="en-US" dirty="0" err="1" smtClean="0"/>
              <a:t>Shenot</a:t>
            </a:r>
            <a:r>
              <a:rPr lang="en-US" dirty="0" smtClean="0"/>
              <a:t> </a:t>
            </a:r>
            <a:r>
              <a:rPr lang="en-US" dirty="0" smtClean="0"/>
              <a:t>performed a </a:t>
            </a:r>
            <a:r>
              <a:rPr lang="en-US" dirty="0" smtClean="0"/>
              <a:t>bladder transplant with an organ built with </a:t>
            </a:r>
            <a:r>
              <a:rPr lang="en-US" dirty="0" smtClean="0"/>
              <a:t>the patient's </a:t>
            </a:r>
            <a:r>
              <a:rPr lang="en-US" dirty="0" smtClean="0"/>
              <a:t>own cells. In a process developed by Dr. </a:t>
            </a:r>
            <a:r>
              <a:rPr lang="en-US" dirty="0" err="1" smtClean="0"/>
              <a:t>Atala</a:t>
            </a:r>
            <a:r>
              <a:rPr lang="en-US" dirty="0" smtClean="0"/>
              <a:t> </a:t>
            </a:r>
            <a:r>
              <a:rPr lang="en-US" dirty="0" smtClean="0"/>
              <a:t>[of Wake </a:t>
            </a:r>
            <a:r>
              <a:rPr lang="en-US" dirty="0" smtClean="0"/>
              <a:t>University], the patient's cells were grown in a lab, and then seeded on a biodegradable bladder-shaped scaffold.</a:t>
            </a:r>
          </a:p>
          <a:p>
            <a:r>
              <a:rPr lang="en-US" dirty="0" smtClean="0"/>
              <a:t>Eight weeks later, with the scaffold </a:t>
            </a:r>
            <a:r>
              <a:rPr lang="en-US" dirty="0" smtClean="0"/>
              <a:t>infused </a:t>
            </a:r>
            <a:r>
              <a:rPr lang="en-US" dirty="0" smtClean="0"/>
              <a:t>with millions of </a:t>
            </a:r>
            <a:r>
              <a:rPr lang="en-US" dirty="0" err="1" smtClean="0"/>
              <a:t>regrown</a:t>
            </a:r>
            <a:r>
              <a:rPr lang="en-US" dirty="0" smtClean="0"/>
              <a:t> cells, it </a:t>
            </a:r>
            <a:r>
              <a:rPr lang="en-US" dirty="0" smtClean="0"/>
              <a:t>was </a:t>
            </a:r>
            <a:r>
              <a:rPr lang="en-US" dirty="0" smtClean="0"/>
              <a:t>transplanted into the patient. </a:t>
            </a:r>
            <a:r>
              <a:rPr lang="en-US" dirty="0" smtClean="0"/>
              <a:t>When </a:t>
            </a:r>
            <a:r>
              <a:rPr lang="en-US" dirty="0" smtClean="0"/>
              <a:t>the scaffold </a:t>
            </a:r>
            <a:r>
              <a:rPr lang="en-US" dirty="0" smtClean="0"/>
              <a:t>dissolves, Dr</a:t>
            </a:r>
            <a:r>
              <a:rPr lang="en-US" dirty="0" smtClean="0"/>
              <a:t>. </a:t>
            </a:r>
            <a:r>
              <a:rPr lang="en-US" dirty="0" err="1" smtClean="0"/>
              <a:t>Shenot</a:t>
            </a:r>
            <a:r>
              <a:rPr lang="en-US" dirty="0" smtClean="0"/>
              <a:t> </a:t>
            </a:r>
            <a:r>
              <a:rPr lang="en-US" dirty="0" smtClean="0"/>
              <a:t>says, what's </a:t>
            </a:r>
            <a:r>
              <a:rPr lang="en-US" dirty="0" smtClean="0"/>
              <a:t>left will be a new, functioning organ. (CBS article by Wyatt Anderson)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Regeneration and money (2 of 4)</a:t>
            </a:r>
            <a:endParaRPr lang="en-US" dirty="0"/>
          </a:p>
        </p:txBody>
      </p:sp>
      <p:sp>
        <p:nvSpPr>
          <p:cNvPr id="3" name="Content Placeholder 2"/>
          <p:cNvSpPr>
            <a:spLocks noGrp="1"/>
          </p:cNvSpPr>
          <p:nvPr>
            <p:ph idx="1"/>
          </p:nvPr>
        </p:nvSpPr>
        <p:spPr/>
        <p:txBody>
          <a:bodyPr>
            <a:normAutofit lnSpcReduction="10000"/>
          </a:bodyPr>
          <a:lstStyle/>
          <a:p>
            <a:r>
              <a:rPr lang="en-US" dirty="0" smtClean="0"/>
              <a:t>Corporate America, meanwhile, already believes regeneration will work. Investment capital has been pouring in to commercialize and mass produce custom-made body parts.</a:t>
            </a:r>
          </a:p>
          <a:p>
            <a:endParaRPr lang="en-US" dirty="0" smtClean="0"/>
          </a:p>
          <a:p>
            <a:r>
              <a:rPr lang="en-US" dirty="0" smtClean="0"/>
              <a:t>The </a:t>
            </a:r>
            <a:r>
              <a:rPr lang="en-US" dirty="0" err="1" smtClean="0"/>
              <a:t>Tengion</a:t>
            </a:r>
            <a:r>
              <a:rPr lang="en-US" dirty="0" smtClean="0"/>
              <a:t> Company has bought the license, built the factory, and is already making those bladders developed at Wake Forest that we told you about earlier.</a:t>
            </a:r>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Regeneration and money (3 of 4)</a:t>
            </a:r>
            <a:endParaRPr lang="en-US" dirty="0"/>
          </a:p>
        </p:txBody>
      </p:sp>
      <p:sp>
        <p:nvSpPr>
          <p:cNvPr id="3" name="Content Placeholder 2"/>
          <p:cNvSpPr>
            <a:spLocks noGrp="1"/>
          </p:cNvSpPr>
          <p:nvPr>
            <p:ph idx="1"/>
          </p:nvPr>
        </p:nvSpPr>
        <p:spPr/>
        <p:txBody>
          <a:bodyPr>
            <a:normAutofit lnSpcReduction="10000"/>
          </a:bodyPr>
          <a:lstStyle/>
          <a:p>
            <a:r>
              <a:rPr lang="en-US" dirty="0" smtClean="0"/>
              <a:t>"We're actually building a very real business around a very real and compelling patient need," said Dr. Steven </a:t>
            </a:r>
            <a:r>
              <a:rPr lang="en-US" dirty="0" err="1" smtClean="0"/>
              <a:t>Nichtberger</a:t>
            </a:r>
            <a:r>
              <a:rPr lang="en-US" dirty="0" smtClean="0"/>
              <a:t>, </a:t>
            </a:r>
            <a:r>
              <a:rPr lang="en-US" dirty="0" err="1" smtClean="0"/>
              <a:t>Tengion's</a:t>
            </a:r>
            <a:r>
              <a:rPr lang="en-US" dirty="0" smtClean="0"/>
              <a:t> CEO.</a:t>
            </a:r>
          </a:p>
          <a:p>
            <a:r>
              <a:rPr lang="en-US" dirty="0" err="1" smtClean="0"/>
              <a:t>Tengion</a:t>
            </a:r>
            <a:r>
              <a:rPr lang="en-US" dirty="0" smtClean="0"/>
              <a:t> believes regeneration will soon revolutionize transplant medicine. Transplant patients, instead of waiting years for a donated organ, will ship cells off to a lab and wait a few weeks to have their own re-grown.</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Regeneration and money (4 of 4)</a:t>
            </a:r>
            <a:endParaRPr lang="en-US" dirty="0"/>
          </a:p>
        </p:txBody>
      </p:sp>
      <p:sp>
        <p:nvSpPr>
          <p:cNvPr id="3" name="Content Placeholder 2"/>
          <p:cNvSpPr>
            <a:spLocks noGrp="1"/>
          </p:cNvSpPr>
          <p:nvPr>
            <p:ph idx="1"/>
          </p:nvPr>
        </p:nvSpPr>
        <p:spPr/>
        <p:txBody>
          <a:bodyPr/>
          <a:lstStyle/>
          <a:p>
            <a:r>
              <a:rPr lang="en-US" dirty="0" smtClean="0"/>
              <a:t>"I look at the patients who are on the waitlist for transplant," said </a:t>
            </a:r>
            <a:r>
              <a:rPr lang="en-US" dirty="0" err="1" smtClean="0"/>
              <a:t>Nichtberger</a:t>
            </a:r>
            <a:r>
              <a:rPr lang="en-US" dirty="0" smtClean="0"/>
              <a:t>. "I look at the opportunity we have to build bladders, to build vessels, to build kidneys. In regenerative medicine, I think it is similar to the semi-conductor industry of the 1980s, you don't know where it's going to go, but you know it's big.“</a:t>
            </a:r>
            <a:r>
              <a:rPr lang="en-CA" dirty="0" smtClean="0"/>
              <a:t>(</a:t>
            </a:r>
            <a:r>
              <a:rPr lang="en-CA" dirty="0" smtClean="0">
                <a:hlinkClick r:id="rId2"/>
              </a:rPr>
              <a:t>http://www.cbsnews.com/news/medicines-cutting-edge-re-growing-organs/</a:t>
            </a:r>
            <a:r>
              <a:rPr lang="en-CA" dirty="0" smtClean="0"/>
              <a:t>)</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(1 of 6)</a:t>
            </a:r>
            <a:endParaRPr lang="en-US" dirty="0"/>
          </a:p>
        </p:txBody>
      </p:sp>
      <p:sp>
        <p:nvSpPr>
          <p:cNvPr id="3" name="Content Placeholder 2"/>
          <p:cNvSpPr>
            <a:spLocks noGrp="1"/>
          </p:cNvSpPr>
          <p:nvPr>
            <p:ph idx="1"/>
          </p:nvPr>
        </p:nvSpPr>
        <p:spPr/>
        <p:txBody>
          <a:bodyPr/>
          <a:lstStyle/>
          <a:p>
            <a:r>
              <a:rPr lang="en-US" dirty="0" smtClean="0"/>
              <a:t>http://www.nature.com/news/tissue-engineering-how-to-build-a-heart-1.13327 </a:t>
            </a:r>
            <a:endParaRPr lang="en-US" dirty="0" smtClean="0"/>
          </a:p>
          <a:p>
            <a:r>
              <a:rPr lang="en-US" dirty="0" smtClean="0"/>
              <a:t>( </a:t>
            </a:r>
            <a:r>
              <a:rPr lang="en-US" dirty="0" smtClean="0"/>
              <a:t>5 min. </a:t>
            </a:r>
            <a:r>
              <a:rPr lang="en-US" dirty="0" smtClean="0"/>
              <a:t>video from 2013 article)</a:t>
            </a:r>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(2 of 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Doris </a:t>
            </a:r>
            <a:r>
              <a:rPr lang="en-US" dirty="0" smtClean="0"/>
              <a:t>Taylor (director of regenerative medicine research at the Texas Heart Institute in Houston </a:t>
            </a:r>
            <a:r>
              <a:rPr lang="en-US" dirty="0" smtClean="0"/>
              <a:t>doesn't take it as an insult when people call her Dr Frankenstein. “It was actually one of the bigger compliments I've gotten,” she says — an affirmation that her research is pushing the boundaries of the possible</a:t>
            </a:r>
            <a:r>
              <a:rPr lang="en-US" dirty="0" smtClean="0"/>
              <a:t>.) </a:t>
            </a:r>
            <a:r>
              <a:rPr lang="en-US" dirty="0" smtClean="0"/>
              <a:t>She regularly harvests organs such as hearts and lungs from the newly dead, re-engineers them starting from the cells and attempts to bring them back to life in the hope that they might beat or breathe again in the living.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(3 of 6)</a:t>
            </a:r>
            <a:endParaRPr lang="en-US" dirty="0"/>
          </a:p>
        </p:txBody>
      </p:sp>
      <p:sp>
        <p:nvSpPr>
          <p:cNvPr id="3" name="Content Placeholder 2"/>
          <p:cNvSpPr>
            <a:spLocks noGrp="1"/>
          </p:cNvSpPr>
          <p:nvPr>
            <p:ph idx="1"/>
          </p:nvPr>
        </p:nvSpPr>
        <p:spPr/>
        <p:txBody>
          <a:bodyPr>
            <a:normAutofit/>
          </a:bodyPr>
          <a:lstStyle/>
          <a:p>
            <a:r>
              <a:rPr lang="en-US" dirty="0" smtClean="0"/>
              <a:t>The strategy is simple enough in principle. </a:t>
            </a:r>
          </a:p>
          <a:p>
            <a:r>
              <a:rPr lang="en-US" dirty="0" smtClean="0"/>
              <a:t>First remove all the cells from a dead organ, it does not even have to be from a human  [</a:t>
            </a:r>
            <a:r>
              <a:rPr lang="en-US" dirty="0" err="1" smtClean="0"/>
              <a:t>decellularize</a:t>
            </a:r>
            <a:r>
              <a:rPr lang="en-US" dirty="0" smtClean="0"/>
              <a:t>]</a:t>
            </a:r>
          </a:p>
          <a:p>
            <a:r>
              <a:rPr lang="en-US" dirty="0" smtClean="0"/>
              <a:t>then take the protein scaffold left behind and repopulate it with stem cells immunologically matched to the patient in need [</a:t>
            </a:r>
            <a:r>
              <a:rPr lang="en-US" dirty="0" err="1" smtClean="0"/>
              <a:t>recellularize</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(4 of 6)</a:t>
            </a:r>
            <a:endParaRPr lang="en-US" dirty="0"/>
          </a:p>
        </p:txBody>
      </p:sp>
      <p:sp>
        <p:nvSpPr>
          <p:cNvPr id="3" name="Content Placeholder 2"/>
          <p:cNvSpPr>
            <a:spLocks noGrp="1"/>
          </p:cNvSpPr>
          <p:nvPr>
            <p:ph idx="1"/>
          </p:nvPr>
        </p:nvSpPr>
        <p:spPr/>
        <p:txBody>
          <a:bodyPr/>
          <a:lstStyle/>
          <a:p>
            <a:r>
              <a:rPr lang="en-CA" dirty="0" smtClean="0"/>
              <a:t>Success with hollow organs (tracheas &amp; bladders)</a:t>
            </a:r>
          </a:p>
          <a:p>
            <a:r>
              <a:rPr lang="en-CA" dirty="0" smtClean="0"/>
              <a:t>Problems with solid organs :</a:t>
            </a:r>
          </a:p>
          <a:p>
            <a:pPr lvl="1"/>
            <a:r>
              <a:rPr lang="en-US" dirty="0" smtClean="0"/>
              <a:t>growing solid organs such as kidneys or lungs means getting dozens of cell types into exactly the right positions</a:t>
            </a:r>
          </a:p>
          <a:p>
            <a:pPr lvl="1"/>
            <a:r>
              <a:rPr lang="en-US" dirty="0" smtClean="0"/>
              <a:t>simultaneously growing complete networks of blood vessels to keep them alive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a:t>
            </a:r>
            <a:r>
              <a:rPr lang="en-CA" dirty="0" smtClean="0"/>
              <a:t>ear 2013 </a:t>
            </a:r>
            <a:r>
              <a:rPr lang="en-CA" dirty="0" smtClean="0"/>
              <a:t>(1 of 7)</a:t>
            </a:r>
            <a:endParaRPr lang="en-US" dirty="0"/>
          </a:p>
        </p:txBody>
      </p:sp>
      <p:sp>
        <p:nvSpPr>
          <p:cNvPr id="3" name="Content Placeholder 2"/>
          <p:cNvSpPr>
            <a:spLocks noGrp="1"/>
          </p:cNvSpPr>
          <p:nvPr>
            <p:ph idx="1"/>
          </p:nvPr>
        </p:nvSpPr>
        <p:spPr/>
        <p:txBody>
          <a:bodyPr>
            <a:normAutofit/>
          </a:bodyPr>
          <a:lstStyle/>
          <a:p>
            <a:r>
              <a:rPr lang="en-US" dirty="0" smtClean="0"/>
              <a:t>To make the ears, </a:t>
            </a:r>
            <a:r>
              <a:rPr lang="en-US" dirty="0" err="1" smtClean="0"/>
              <a:t>Bonassar</a:t>
            </a:r>
            <a:r>
              <a:rPr lang="en-US" dirty="0" smtClean="0"/>
              <a:t> and colleagues started with a digitized 3-D image of a human subject’s ear and converted the image into a digitized “solid” ear using a 3-D printer to assemble a mold.</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(5 of 6)</a:t>
            </a:r>
            <a:endParaRPr lang="en-US" dirty="0"/>
          </a:p>
        </p:txBody>
      </p:sp>
      <p:sp>
        <p:nvSpPr>
          <p:cNvPr id="3" name="Content Placeholder 2"/>
          <p:cNvSpPr>
            <a:spLocks noGrp="1"/>
          </p:cNvSpPr>
          <p:nvPr>
            <p:ph idx="1"/>
          </p:nvPr>
        </p:nvSpPr>
        <p:spPr/>
        <p:txBody>
          <a:bodyPr/>
          <a:lstStyle/>
          <a:p>
            <a:pPr lvl="1"/>
            <a:r>
              <a:rPr lang="en-US" dirty="0" smtClean="0"/>
              <a:t>new organs must be sterile</a:t>
            </a:r>
          </a:p>
          <a:p>
            <a:pPr lvl="1"/>
            <a:r>
              <a:rPr lang="en-US" dirty="0" smtClean="0"/>
              <a:t>able to grow if the patient is young, </a:t>
            </a:r>
          </a:p>
          <a:p>
            <a:pPr lvl="1"/>
            <a:r>
              <a:rPr lang="en-US" dirty="0" smtClean="0"/>
              <a:t>and at least nominally able to repair themselves. </a:t>
            </a:r>
          </a:p>
          <a:p>
            <a:pPr lvl="1"/>
            <a:r>
              <a:rPr lang="en-US" dirty="0" smtClean="0"/>
              <a:t>most importantly, they have to work — ideally, for a lifetime.</a:t>
            </a:r>
            <a:endParaRPr lang="en-CA"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heart of the matter (6 of 6)</a:t>
            </a:r>
            <a:endParaRPr lang="en-US" dirty="0"/>
          </a:p>
        </p:txBody>
      </p:sp>
      <p:sp>
        <p:nvSpPr>
          <p:cNvPr id="3" name="Content Placeholder 2"/>
          <p:cNvSpPr>
            <a:spLocks noGrp="1"/>
          </p:cNvSpPr>
          <p:nvPr>
            <p:ph idx="1"/>
          </p:nvPr>
        </p:nvSpPr>
        <p:spPr/>
        <p:txBody>
          <a:bodyPr>
            <a:normAutofit fontScale="92500"/>
          </a:bodyPr>
          <a:lstStyle/>
          <a:p>
            <a:r>
              <a:rPr lang="en-US" dirty="0" smtClean="0"/>
              <a:t>The heart is the third most needed organ after the kidney and the liver, with a waiting list of about 3,500 in the United States alone, </a:t>
            </a:r>
          </a:p>
          <a:p>
            <a:r>
              <a:rPr lang="en-US" dirty="0" smtClean="0"/>
              <a:t>but it poses extra challenges for transplantation and bioengineering. </a:t>
            </a:r>
          </a:p>
          <a:p>
            <a:r>
              <a:rPr lang="en-US" dirty="0" smtClean="0"/>
              <a:t>The heart must beat constantly to pump some 7,000 </a:t>
            </a:r>
            <a:r>
              <a:rPr lang="en-US" dirty="0" err="1" smtClean="0"/>
              <a:t>litres</a:t>
            </a:r>
            <a:r>
              <a:rPr lang="en-US" dirty="0" smtClean="0"/>
              <a:t> of blood per day without a back-up. </a:t>
            </a:r>
          </a:p>
          <a:p>
            <a:r>
              <a:rPr lang="en-US" dirty="0" smtClean="0"/>
              <a:t>http://www.nature.com/news/tissue-engineering-how-to-build-a-heart-1.13327</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2011 state-of-the-art heart rebuilding project</a:t>
            </a:r>
            <a:endParaRPr lang="en-US" dirty="0"/>
          </a:p>
        </p:txBody>
      </p:sp>
      <p:sp>
        <p:nvSpPr>
          <p:cNvPr id="3" name="Content Placeholder 2"/>
          <p:cNvSpPr>
            <a:spLocks noGrp="1"/>
          </p:cNvSpPr>
          <p:nvPr>
            <p:ph idx="1"/>
          </p:nvPr>
        </p:nvSpPr>
        <p:spPr/>
        <p:txBody>
          <a:bodyPr/>
          <a:lstStyle/>
          <a:p>
            <a:r>
              <a:rPr lang="en-US" dirty="0" smtClean="0">
                <a:hlinkClick r:id="rId2"/>
              </a:rPr>
              <a:t>http://channel.nationalgeographic.com/channel/explorer/videos/the-re-animator/</a:t>
            </a:r>
            <a:r>
              <a:rPr lang="en-US" dirty="0" smtClean="0"/>
              <a:t> (3 </a:t>
            </a:r>
            <a:r>
              <a:rPr lang="en-US" dirty="0" err="1" smtClean="0"/>
              <a:t>mins</a:t>
            </a:r>
            <a:r>
              <a:rPr lang="en-US" dirty="0" smtClean="0"/>
              <a:t>. 27 </a:t>
            </a:r>
            <a:r>
              <a:rPr lang="en-US" dirty="0" err="1" smtClean="0"/>
              <a:t>secs</a:t>
            </a:r>
            <a:r>
              <a:rPr lang="en-US" dirty="0" smtClean="0"/>
              <a:t>.)</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2013 heart research (1 of 3)</a:t>
            </a:r>
            <a:endParaRPr lang="en-US" dirty="0"/>
          </a:p>
        </p:txBody>
      </p:sp>
      <p:sp>
        <p:nvSpPr>
          <p:cNvPr id="3" name="Content Placeholder 2"/>
          <p:cNvSpPr>
            <a:spLocks noGrp="1"/>
          </p:cNvSpPr>
          <p:nvPr>
            <p:ph idx="1"/>
          </p:nvPr>
        </p:nvSpPr>
        <p:spPr/>
        <p:txBody>
          <a:bodyPr/>
          <a:lstStyle/>
          <a:p>
            <a:r>
              <a:rPr lang="en-US" dirty="0" err="1" smtClean="0"/>
              <a:t>Decellularized</a:t>
            </a:r>
            <a:r>
              <a:rPr lang="en-US" dirty="0" smtClean="0"/>
              <a:t> mouse heart beats again after regenerating with human heart precursor cells (University of Pittsburgh researchers)</a:t>
            </a:r>
          </a:p>
          <a:p>
            <a:r>
              <a:rPr lang="en-US" dirty="0" smtClean="0"/>
              <a:t>http://www.sciencedaily.com/releases/2013/08/130813112301.htm</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2013 heart research (2 of 3)</a:t>
            </a:r>
            <a:endParaRPr lang="en-US" dirty="0"/>
          </a:p>
        </p:txBody>
      </p:sp>
      <p:sp>
        <p:nvSpPr>
          <p:cNvPr id="3" name="Content Placeholder 2"/>
          <p:cNvSpPr>
            <a:spLocks noGrp="1"/>
          </p:cNvSpPr>
          <p:nvPr>
            <p:ph idx="1"/>
          </p:nvPr>
        </p:nvSpPr>
        <p:spPr/>
        <p:txBody>
          <a:bodyPr>
            <a:normAutofit/>
          </a:bodyPr>
          <a:lstStyle/>
          <a:p>
            <a:r>
              <a:rPr lang="en-US" dirty="0" smtClean="0"/>
              <a:t>After 20 days of perfusion, the engineered heart tissues exhibit spontaneous contractions, generate mechanical force and are responsive to drugs. In addition, we observe that heart extracellular matrix promoted </a:t>
            </a:r>
            <a:r>
              <a:rPr lang="en-US" dirty="0" err="1" smtClean="0"/>
              <a:t>cardiomyocyte</a:t>
            </a:r>
            <a:r>
              <a:rPr lang="en-US" dirty="0" smtClean="0"/>
              <a:t> proliferation, differentiation and </a:t>
            </a:r>
            <a:r>
              <a:rPr lang="en-US" dirty="0" err="1" smtClean="0"/>
              <a:t>myofilament</a:t>
            </a:r>
            <a:r>
              <a:rPr lang="en-US" dirty="0" smtClean="0"/>
              <a:t> formation from the repopulated human </a:t>
            </a:r>
            <a:r>
              <a:rPr lang="en-US" dirty="0" err="1" smtClean="0"/>
              <a:t>multipotential</a:t>
            </a:r>
            <a:r>
              <a:rPr lang="en-US" dirty="0" smtClean="0"/>
              <a:t> cardiovascular progenitor cells</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2013 heart research (3 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Repopulation of </a:t>
            </a:r>
            <a:r>
              <a:rPr lang="en-US" dirty="0" err="1" smtClean="0"/>
              <a:t>decellularized</a:t>
            </a:r>
            <a:r>
              <a:rPr lang="en-US" dirty="0" smtClean="0"/>
              <a:t> mouse heart with human induced </a:t>
            </a:r>
            <a:r>
              <a:rPr lang="en-US" dirty="0" err="1" smtClean="0"/>
              <a:t>pluripotent</a:t>
            </a:r>
            <a:r>
              <a:rPr lang="en-US" dirty="0" smtClean="0"/>
              <a:t> stem cell-derived cardiovascular progenitor </a:t>
            </a:r>
            <a:r>
              <a:rPr lang="en-US" dirty="0" smtClean="0"/>
              <a:t>cells by</a:t>
            </a:r>
            <a:endParaRPr lang="en-US" dirty="0" smtClean="0"/>
          </a:p>
          <a:p>
            <a:r>
              <a:rPr lang="en-CA" dirty="0" smtClean="0"/>
              <a:t>Tung-Ying Lu</a:t>
            </a:r>
          </a:p>
          <a:p>
            <a:r>
              <a:rPr lang="en-CA" dirty="0" smtClean="0"/>
              <a:t>Bo Lin</a:t>
            </a:r>
          </a:p>
          <a:p>
            <a:r>
              <a:rPr lang="en-CA" dirty="0" err="1" smtClean="0"/>
              <a:t>Jong</a:t>
            </a:r>
            <a:r>
              <a:rPr lang="en-CA" dirty="0" smtClean="0"/>
              <a:t> Kim</a:t>
            </a:r>
          </a:p>
          <a:p>
            <a:r>
              <a:rPr lang="en-CA" dirty="0" smtClean="0"/>
              <a:t>Mara Sullivan</a:t>
            </a:r>
          </a:p>
          <a:p>
            <a:r>
              <a:rPr lang="en-CA" dirty="0" err="1" smtClean="0"/>
              <a:t>Kimimasa</a:t>
            </a:r>
            <a:r>
              <a:rPr lang="en-CA" dirty="0" smtClean="0"/>
              <a:t> </a:t>
            </a:r>
            <a:r>
              <a:rPr lang="en-CA" dirty="0" err="1" smtClean="0"/>
              <a:t>Tobita</a:t>
            </a:r>
            <a:endParaRPr lang="en-US" dirty="0" smtClean="0"/>
          </a:p>
          <a:p>
            <a:r>
              <a:rPr lang="en-US" dirty="0" smtClean="0"/>
              <a:t>Guy </a:t>
            </a:r>
            <a:r>
              <a:rPr lang="en-US" dirty="0" err="1" smtClean="0"/>
              <a:t>Salams</a:t>
            </a:r>
            <a:endParaRPr lang="en-US" dirty="0" smtClean="0"/>
          </a:p>
          <a:p>
            <a:r>
              <a:rPr lang="en-US" dirty="0" smtClean="0"/>
              <a:t>&amp; Lei </a:t>
            </a:r>
            <a:r>
              <a:rPr lang="en-US" dirty="0" smtClean="0"/>
              <a:t>Yang</a:t>
            </a:r>
          </a:p>
          <a:p>
            <a:r>
              <a:rPr lang="en-US" dirty="0" smtClean="0"/>
              <a:t>http</a:t>
            </a:r>
            <a:r>
              <a:rPr lang="en-US" dirty="0" smtClean="0"/>
              <a:t>://www.nature.com/ncomms/2013/130813/ncomms3307/full/ncomms3307.html</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 about skin</a:t>
            </a:r>
            <a:endParaRPr lang="en-US" dirty="0"/>
          </a:p>
        </p:txBody>
      </p:sp>
      <p:sp>
        <p:nvSpPr>
          <p:cNvPr id="3" name="Content Placeholder 2"/>
          <p:cNvSpPr>
            <a:spLocks noGrp="1"/>
          </p:cNvSpPr>
          <p:nvPr>
            <p:ph idx="1"/>
          </p:nvPr>
        </p:nvSpPr>
        <p:spPr/>
        <p:txBody>
          <a:bodyPr/>
          <a:lstStyle/>
          <a:p>
            <a:r>
              <a:rPr lang="en-US" dirty="0" smtClean="0">
                <a:hlinkClick r:id="rId2"/>
              </a:rPr>
              <a:t>http://channel.nationalgeographic.com/channel/explorer/videos/the-skin-gun/</a:t>
            </a:r>
            <a:r>
              <a:rPr lang="en-US" dirty="0" smtClean="0"/>
              <a:t> </a:t>
            </a:r>
          </a:p>
          <a:p>
            <a:r>
              <a:rPr lang="en-US" dirty="0" err="1" smtClean="0"/>
              <a:t>Jorg</a:t>
            </a:r>
            <a:r>
              <a:rPr lang="en-US" dirty="0" smtClean="0"/>
              <a:t> </a:t>
            </a:r>
            <a:r>
              <a:rPr lang="en-US" dirty="0" err="1" smtClean="0"/>
              <a:t>Gerlach</a:t>
            </a:r>
            <a:r>
              <a:rPr lang="en-US" dirty="0" smtClean="0"/>
              <a:t> and his skin cell gun (3 </a:t>
            </a:r>
            <a:r>
              <a:rPr lang="en-US" dirty="0" err="1" smtClean="0"/>
              <a:t>mins</a:t>
            </a:r>
            <a:r>
              <a:rPr lang="en-US" dirty="0" smtClean="0"/>
              <a:t>. 30 </a:t>
            </a:r>
            <a:r>
              <a:rPr lang="en-US" dirty="0" err="1" smtClean="0"/>
              <a:t>secs</a:t>
            </a:r>
            <a:r>
              <a:rPr lang="en-US"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Feb. 2014 update on skin cell gun (1 of 4)</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Question on </a:t>
            </a:r>
            <a:r>
              <a:rPr lang="en-CA" dirty="0" err="1" smtClean="0"/>
              <a:t>Reddit</a:t>
            </a:r>
            <a:r>
              <a:rPr lang="en-CA" dirty="0" smtClean="0"/>
              <a:t> (Feb. 2014) : What happened to the skin gun?</a:t>
            </a:r>
          </a:p>
          <a:p>
            <a:r>
              <a:rPr lang="en-US" dirty="0" smtClean="0"/>
              <a:t>I actually work with in the Skin Gun Lab. It is true that not much press has come out since the National Geographic video. But we are still working with it and improving the process. We are still having occasional clinical trials and are working on getting FDA approval for the gun. I'm not sure what </a:t>
            </a:r>
            <a:r>
              <a:rPr lang="en-US" dirty="0" smtClean="0"/>
              <a:t>Kinds [sic] </a:t>
            </a:r>
            <a:r>
              <a:rPr lang="en-US" dirty="0" smtClean="0"/>
              <a:t>of specifics I can tell for legal reasons, but if you have specific questions I can try to answer them.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Feb. 2014 update on skin cell gun (2 of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addition, I'd like to say clarify something that bugs me about the national geographic video. </a:t>
            </a:r>
          </a:p>
          <a:p>
            <a:r>
              <a:rPr lang="en-US" dirty="0" smtClean="0"/>
              <a:t>The police officer and narrator talk as if his wound was completely healed after 4 days. And this is not technically correct. The term that would be appropriate is that the wound was "re-</a:t>
            </a:r>
            <a:r>
              <a:rPr lang="en-US" dirty="0" err="1" smtClean="0"/>
              <a:t>epithelialized</a:t>
            </a:r>
            <a:r>
              <a:rPr lang="en-US" dirty="0" smtClean="0"/>
              <a:t>" which means that the wound has a thin layer of skin over it and is "dry." yet that layer of skin is extremely thin like paper and very fragile.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Feb. 2014 update on skin cell gun (3 of 4)</a:t>
            </a:r>
            <a:endParaRPr lang="en-US" dirty="0"/>
          </a:p>
        </p:txBody>
      </p:sp>
      <p:sp>
        <p:nvSpPr>
          <p:cNvPr id="3" name="Content Placeholder 2"/>
          <p:cNvSpPr>
            <a:spLocks noGrp="1"/>
          </p:cNvSpPr>
          <p:nvPr>
            <p:ph idx="1"/>
          </p:nvPr>
        </p:nvSpPr>
        <p:spPr/>
        <p:txBody>
          <a:bodyPr>
            <a:normAutofit/>
          </a:bodyPr>
          <a:lstStyle/>
          <a:p>
            <a:r>
              <a:rPr lang="en-US" dirty="0" smtClean="0"/>
              <a:t>it takes weeks maybe months before the area is "completely" healed. </a:t>
            </a:r>
          </a:p>
          <a:p>
            <a:r>
              <a:rPr lang="en-US" dirty="0" smtClean="0"/>
              <a:t>"re-</a:t>
            </a:r>
            <a:r>
              <a:rPr lang="en-US" dirty="0" err="1" smtClean="0"/>
              <a:t>epithelialization</a:t>
            </a:r>
            <a:r>
              <a:rPr lang="en-US" dirty="0" smtClean="0"/>
              <a:t>" in 4 days on a 2nd degree burn is quite good. those burns can take 2 weeks to heal on their own. depending on the depth of the burn. But to say the wound is completely healed in 4 days is not true.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a:t>
            </a:r>
            <a:r>
              <a:rPr lang="en-CA" dirty="0" smtClean="0"/>
              <a:t>ear 2013 </a:t>
            </a:r>
            <a:r>
              <a:rPr lang="en-CA" dirty="0" smtClean="0"/>
              <a:t>(2 of 7)</a:t>
            </a:r>
            <a:endParaRPr lang="en-US" dirty="0"/>
          </a:p>
        </p:txBody>
      </p:sp>
      <p:sp>
        <p:nvSpPr>
          <p:cNvPr id="5" name="Content Placeholder 4"/>
          <p:cNvSpPr>
            <a:spLocks noGrp="1"/>
          </p:cNvSpPr>
          <p:nvPr>
            <p:ph idx="1"/>
          </p:nvPr>
        </p:nvSpPr>
        <p:spPr/>
        <p:txBody>
          <a:bodyPr>
            <a:normAutofit/>
          </a:bodyPr>
          <a:lstStyle/>
          <a:p>
            <a:r>
              <a:rPr lang="en-US" dirty="0" smtClean="0"/>
              <a:t>They injected the mold with collagen derived from rat tails, and then added 250 million cartilage cells from the ears of cows. This Cornell-developed, high-density gel is similar to the consistency of Jell-O when the mold is removed. The collagen served as a scaffold upon which cartilage could grow.</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Feb. 2014 update on skin cell gun (4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truly believe in the technology, but it should not be seen as a miracle, but rather an alternative to mesh grafting that leaves less scarring and can treat areas such as hands and face where mesh grafting is not possible. The analogy I love to use is that a mesh graft is similar to using sod and the skin gun is using grass seed. Hopefully as more research is done the process improves even on patients with less than optimal health. </a:t>
            </a:r>
          </a:p>
          <a:p>
            <a:r>
              <a:rPr lang="en-US" dirty="0" smtClean="0"/>
              <a:t>http://www.reddit.com/r/askscience/comments/1y2e1r/what_happened_to_the_skin_gun/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build a beating heart</a:t>
            </a:r>
            <a:endParaRPr lang="en-US" dirty="0"/>
          </a:p>
        </p:txBody>
      </p:sp>
      <p:sp>
        <p:nvSpPr>
          <p:cNvPr id="3" name="Content Placeholder 2"/>
          <p:cNvSpPr>
            <a:spLocks noGrp="1"/>
          </p:cNvSpPr>
          <p:nvPr>
            <p:ph idx="1"/>
          </p:nvPr>
        </p:nvSpPr>
        <p:spPr/>
        <p:txBody>
          <a:bodyPr/>
          <a:lstStyle/>
          <a:p>
            <a:r>
              <a:rPr lang="en-US" dirty="0" smtClean="0">
                <a:hlinkClick r:id="rId2"/>
              </a:rPr>
              <a:t>https://www.knowledge.ca/program/national-geographic-specials-how-build-beating-heart</a:t>
            </a:r>
            <a:endParaRPr lang="en-US" dirty="0" smtClean="0"/>
          </a:p>
          <a:p>
            <a:pPr lvl="1"/>
            <a:r>
              <a:rPr lang="en-CA" dirty="0" smtClean="0"/>
              <a:t>Ear</a:t>
            </a:r>
          </a:p>
          <a:p>
            <a:pPr lvl="1"/>
            <a:r>
              <a:rPr lang="en-CA" dirty="0" smtClean="0"/>
              <a:t>Heart</a:t>
            </a:r>
          </a:p>
          <a:p>
            <a:pPr lvl="1"/>
            <a:r>
              <a:rPr lang="en-CA" dirty="0" smtClean="0"/>
              <a:t>Skin cell </a:t>
            </a:r>
            <a:r>
              <a:rPr lang="en-CA" dirty="0" smtClean="0"/>
              <a:t>gun</a:t>
            </a:r>
          </a:p>
          <a:p>
            <a:pPr lvl="1"/>
            <a:r>
              <a:rPr lang="en-CA" dirty="0" smtClean="0"/>
              <a:t>And more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return to the eye (1 of 6)</a:t>
            </a:r>
            <a:endParaRPr lang="en-US" dirty="0"/>
          </a:p>
        </p:txBody>
      </p:sp>
      <p:sp>
        <p:nvSpPr>
          <p:cNvPr id="3" name="Content Placeholder 2"/>
          <p:cNvSpPr>
            <a:spLocks noGrp="1"/>
          </p:cNvSpPr>
          <p:nvPr>
            <p:ph idx="1"/>
          </p:nvPr>
        </p:nvSpPr>
        <p:spPr/>
        <p:txBody>
          <a:bodyPr/>
          <a:lstStyle/>
          <a:p>
            <a:r>
              <a:rPr lang="en-US" dirty="0" smtClean="0"/>
              <a:t>Hope for blind as scientists find stem cell reservoir in human eye </a:t>
            </a:r>
          </a:p>
          <a:p>
            <a:r>
              <a:rPr lang="en-US" dirty="0" smtClean="0"/>
              <a:t>(Oct. 1, 2014 article for The Telegraph; http://www.telegraph.co.uk/science/science-news/11133622/Hope-for-blind-as-scientists-find-stem-cell-reservoir-in-human-eye.html)</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Stem cells and the eye (2 of 6)</a:t>
            </a:r>
            <a:endParaRPr lang="en-US" dirty="0"/>
          </a:p>
        </p:txBody>
      </p:sp>
      <p:sp>
        <p:nvSpPr>
          <p:cNvPr id="3" name="Content Placeholder 2"/>
          <p:cNvSpPr>
            <a:spLocks noGrp="1"/>
          </p:cNvSpPr>
          <p:nvPr>
            <p:ph idx="1"/>
          </p:nvPr>
        </p:nvSpPr>
        <p:spPr/>
        <p:txBody>
          <a:bodyPr/>
          <a:lstStyle/>
          <a:p>
            <a:r>
              <a:rPr lang="en-US" dirty="0" smtClean="0"/>
              <a:t>Researchers at the University of Southampton have discovered a reservoir of stem cells in an area of the eye called the corneal </a:t>
            </a:r>
            <a:r>
              <a:rPr lang="en-US" dirty="0" err="1" smtClean="0"/>
              <a:t>limbus</a:t>
            </a:r>
            <a:r>
              <a:rPr lang="en-US" dirty="0" smtClean="0"/>
              <a:t>. </a:t>
            </a:r>
          </a:p>
          <a:p>
            <a:r>
              <a:rPr lang="en-US" dirty="0" smtClean="0"/>
              <a:t>And they have proven that, in the right environment, they can be transformed into photo-receptor cells which react to light.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Stem cells and the eye (3 of 6)</a:t>
            </a:r>
            <a:endParaRPr lang="en-US" dirty="0"/>
          </a:p>
        </p:txBody>
      </p:sp>
      <p:sp>
        <p:nvSpPr>
          <p:cNvPr id="3" name="Content Placeholder 2"/>
          <p:cNvSpPr>
            <a:spLocks noGrp="1"/>
          </p:cNvSpPr>
          <p:nvPr>
            <p:ph idx="1"/>
          </p:nvPr>
        </p:nvSpPr>
        <p:spPr/>
        <p:txBody>
          <a:bodyPr/>
          <a:lstStyle/>
          <a:p>
            <a:r>
              <a:rPr lang="en-US" dirty="0" smtClean="0"/>
              <a:t>And researchers were amazed to find that the cells even existed in the eyes of a 97-year-old, opening up the possibility that the treatment could work for the elderly.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Stem cells and the eye (4 of 6)</a:t>
            </a:r>
            <a:endParaRPr lang="en-US" dirty="0"/>
          </a:p>
        </p:txBody>
      </p:sp>
      <p:sp>
        <p:nvSpPr>
          <p:cNvPr id="3" name="Content Placeholder 2"/>
          <p:cNvSpPr>
            <a:spLocks noGrp="1"/>
          </p:cNvSpPr>
          <p:nvPr>
            <p:ph idx="1"/>
          </p:nvPr>
        </p:nvSpPr>
        <p:spPr/>
        <p:txBody>
          <a:bodyPr>
            <a:normAutofit/>
          </a:bodyPr>
          <a:lstStyle/>
          <a:p>
            <a:r>
              <a:rPr lang="en-CA" dirty="0" smtClean="0"/>
              <a:t>University of Southampton: </a:t>
            </a:r>
            <a:r>
              <a:rPr lang="en-US" dirty="0" smtClean="0"/>
              <a:t>Centre for Human Development, Stem Cells and Regeneration</a:t>
            </a:r>
          </a:p>
          <a:p>
            <a:r>
              <a:rPr lang="en-CA" dirty="0" smtClean="0"/>
              <a:t>(</a:t>
            </a:r>
            <a:r>
              <a:rPr lang="en-CA" dirty="0" smtClean="0">
                <a:hlinkClick r:id="rId2"/>
              </a:rPr>
              <a:t>http://www.southampton.ac.uk/chdscr/research/retinal_repair.page</a:t>
            </a:r>
            <a:r>
              <a:rPr lang="en-CA" dirty="0" smtClean="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Stem cells and the eye (5 of 6)</a:t>
            </a:r>
            <a:endParaRPr lang="en-US" dirty="0"/>
          </a:p>
        </p:txBody>
      </p:sp>
      <p:sp>
        <p:nvSpPr>
          <p:cNvPr id="3" name="Content Placeholder 2"/>
          <p:cNvSpPr>
            <a:spLocks noGrp="1"/>
          </p:cNvSpPr>
          <p:nvPr>
            <p:ph idx="1"/>
          </p:nvPr>
        </p:nvSpPr>
        <p:spPr/>
        <p:txBody>
          <a:bodyPr>
            <a:normAutofit lnSpcReduction="10000"/>
          </a:bodyPr>
          <a:lstStyle/>
          <a:p>
            <a:r>
              <a:rPr lang="en-US" dirty="0" smtClean="0"/>
              <a:t>Degenerative retinal diseases are the leading cause of untreatable blindness worldwide. There is currently no treatment for loss of light sensitive retinal cells (photoreceptors) or the cells which support their function known as retinal pigment epithelium (RPE) cells. Therefore cell based therapies are an attractive treatment option. We are interested in </a:t>
            </a:r>
            <a:r>
              <a:rPr lang="en-US" dirty="0" err="1" smtClean="0"/>
              <a:t>utilising</a:t>
            </a:r>
            <a:r>
              <a:rPr lang="en-US" dirty="0" smtClean="0"/>
              <a:t> stem cells, as potential cell sources for ocular transplantation.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Stem cells and the eye (6 of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work includes isolating adult stem cells from the anterior eye, as well as other sources such as induced </a:t>
            </a:r>
            <a:r>
              <a:rPr lang="en-US" dirty="0" err="1" smtClean="0"/>
              <a:t>pluripotent</a:t>
            </a:r>
            <a:r>
              <a:rPr lang="en-US" dirty="0" smtClean="0"/>
              <a:t> stem cells. We then promote </a:t>
            </a:r>
            <a:r>
              <a:rPr lang="en-US" dirty="0" err="1" smtClean="0"/>
              <a:t>transdifferentiation</a:t>
            </a:r>
            <a:r>
              <a:rPr lang="en-US" dirty="0" smtClean="0"/>
              <a:t> towards retinal phenotypes including photoreceptor and RPE cells.</a:t>
            </a:r>
          </a:p>
          <a:p>
            <a:r>
              <a:rPr lang="en-CA" dirty="0" smtClean="0"/>
              <a:t>Paper: </a:t>
            </a:r>
            <a:r>
              <a:rPr lang="en-CA" dirty="0" smtClean="0">
                <a:hlinkClick r:id="rId2"/>
              </a:rPr>
              <a:t>http://www.plosone.org/article/info%3Adoi%2F10.1371%2Fjournal.pone.0108418</a:t>
            </a:r>
            <a:r>
              <a:rPr lang="en-CA" dirty="0" smtClean="0"/>
              <a:t> (Adult </a:t>
            </a:r>
            <a:r>
              <a:rPr lang="en-CA" dirty="0" err="1" smtClean="0"/>
              <a:t>Limbal</a:t>
            </a:r>
            <a:r>
              <a:rPr lang="en-CA" dirty="0" smtClean="0"/>
              <a:t> </a:t>
            </a:r>
            <a:r>
              <a:rPr lang="en-CA" dirty="0" err="1" smtClean="0"/>
              <a:t>Neurosphere</a:t>
            </a:r>
            <a:r>
              <a:rPr lang="en-CA" dirty="0" smtClean="0"/>
              <a:t> Cells: A Potential </a:t>
            </a:r>
            <a:r>
              <a:rPr lang="en-CA" dirty="0" err="1" smtClean="0"/>
              <a:t>Autologous</a:t>
            </a:r>
            <a:r>
              <a:rPr lang="en-CA" dirty="0" smtClean="0"/>
              <a:t> Cell Resource for Retinal Cell Generation)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 of 16)</a:t>
            </a:r>
            <a:endParaRPr lang="en-US" dirty="0"/>
          </a:p>
        </p:txBody>
      </p:sp>
      <p:sp>
        <p:nvSpPr>
          <p:cNvPr id="3" name="Content Placeholder 2"/>
          <p:cNvSpPr>
            <a:spLocks noGrp="1"/>
          </p:cNvSpPr>
          <p:nvPr>
            <p:ph idx="1"/>
          </p:nvPr>
        </p:nvSpPr>
        <p:spPr/>
        <p:txBody>
          <a:bodyPr>
            <a:normAutofit/>
          </a:bodyPr>
          <a:lstStyle/>
          <a:p>
            <a:r>
              <a:rPr lang="en-CA" dirty="0" smtClean="0"/>
              <a:t>An immortalized cell </a:t>
            </a:r>
          </a:p>
          <a:p>
            <a:pPr lvl="1"/>
            <a:r>
              <a:rPr lang="en-CA" dirty="0" smtClean="0"/>
              <a:t>proliferates indefinitely</a:t>
            </a:r>
          </a:p>
          <a:p>
            <a:pPr lvl="1"/>
            <a:r>
              <a:rPr lang="en-CA" dirty="0" smtClean="0"/>
              <a:t>can be naturally occurring or it could have been induced experimentally.</a:t>
            </a:r>
          </a:p>
          <a:p>
            <a:r>
              <a:rPr lang="en-CA" dirty="0" smtClean="0"/>
              <a:t>A cell becomes immortal due to a mutation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(2 of 16)</a:t>
            </a:r>
            <a:endParaRPr lang="en-US" dirty="0"/>
          </a:p>
        </p:txBody>
      </p:sp>
      <p:sp>
        <p:nvSpPr>
          <p:cNvPr id="3" name="Content Placeholder 2"/>
          <p:cNvSpPr>
            <a:spLocks noGrp="1"/>
          </p:cNvSpPr>
          <p:nvPr>
            <p:ph idx="1"/>
          </p:nvPr>
        </p:nvSpPr>
        <p:spPr/>
        <p:txBody>
          <a:bodyPr/>
          <a:lstStyle/>
          <a:p>
            <a:r>
              <a:rPr lang="en-US" dirty="0" smtClean="0"/>
              <a:t>There are various immortal cell lines. </a:t>
            </a:r>
          </a:p>
          <a:p>
            <a:pPr lvl="1"/>
            <a:r>
              <a:rPr lang="en-US" dirty="0" smtClean="0"/>
              <a:t>Some are normal cell lines - e.g. derived from stem cells </a:t>
            </a:r>
          </a:p>
          <a:p>
            <a:pPr lvl="1"/>
            <a:r>
              <a:rPr lang="en-US" dirty="0" smtClean="0"/>
              <a:t>Other </a:t>
            </a:r>
            <a:r>
              <a:rPr lang="en-US" dirty="0" err="1" smtClean="0"/>
              <a:t>immortalised</a:t>
            </a:r>
            <a:r>
              <a:rPr lang="en-US" dirty="0" smtClean="0"/>
              <a:t> cell lines are the in vitro equivalent of cancerous cells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ear </a:t>
            </a:r>
            <a:r>
              <a:rPr lang="en-CA" dirty="0" smtClean="0"/>
              <a:t>2013 (3 </a:t>
            </a:r>
            <a:r>
              <a:rPr lang="en-CA" dirty="0" smtClean="0"/>
              <a:t>of 7)</a:t>
            </a:r>
            <a:endParaRPr lang="en-US" dirty="0"/>
          </a:p>
        </p:txBody>
      </p:sp>
      <p:sp>
        <p:nvSpPr>
          <p:cNvPr id="3" name="Content Placeholder 2"/>
          <p:cNvSpPr>
            <a:spLocks noGrp="1"/>
          </p:cNvSpPr>
          <p:nvPr>
            <p:ph idx="1"/>
          </p:nvPr>
        </p:nvSpPr>
        <p:spPr/>
        <p:txBody>
          <a:bodyPr>
            <a:normAutofit/>
          </a:bodyPr>
          <a:lstStyle/>
          <a:p>
            <a:r>
              <a:rPr lang="en-US" dirty="0" smtClean="0"/>
              <a:t>The process is also fast, </a:t>
            </a:r>
            <a:r>
              <a:rPr lang="en-US" dirty="0" err="1" smtClean="0"/>
              <a:t>Bonassar</a:t>
            </a:r>
            <a:r>
              <a:rPr lang="en-US" dirty="0" smtClean="0"/>
              <a:t> added: “It takes half a day to design the mold, a day or so to print it, 30 minutes to inject the gel, and we can remove the ear 15 minutes later. We trim the ear and then let it culture for several days in nourishing cell culture media before it is implanted.” [implanted?]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(3 of 16)</a:t>
            </a:r>
            <a:endParaRPr lang="en-US" dirty="0"/>
          </a:p>
        </p:txBody>
      </p:sp>
      <p:sp>
        <p:nvSpPr>
          <p:cNvPr id="3" name="Content Placeholder 2"/>
          <p:cNvSpPr>
            <a:spLocks noGrp="1"/>
          </p:cNvSpPr>
          <p:nvPr>
            <p:ph idx="1"/>
          </p:nvPr>
        </p:nvSpPr>
        <p:spPr/>
        <p:txBody>
          <a:bodyPr/>
          <a:lstStyle/>
          <a:p>
            <a:r>
              <a:rPr lang="en-US" dirty="0" smtClean="0"/>
              <a:t>Cancer occurs when a somatic cell which normally cannot divide undergoes mutations that de-regulate the normal cell cycle controls and lead to uncontrolled proliferation</a:t>
            </a:r>
          </a:p>
          <a:p>
            <a:r>
              <a:rPr lang="en-US" dirty="0" err="1" smtClean="0"/>
              <a:t>Immortalised</a:t>
            </a:r>
            <a:r>
              <a:rPr lang="en-US" dirty="0" smtClean="0"/>
              <a:t> cell lines have undergone similar mutations allowing a cell type which would normally not be able to divide to be proliferated in vitro</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(4 of 16)</a:t>
            </a:r>
            <a:endParaRPr lang="en-US" dirty="0"/>
          </a:p>
        </p:txBody>
      </p:sp>
      <p:sp>
        <p:nvSpPr>
          <p:cNvPr id="3" name="Content Placeholder 2"/>
          <p:cNvSpPr>
            <a:spLocks noGrp="1"/>
          </p:cNvSpPr>
          <p:nvPr>
            <p:ph idx="1"/>
          </p:nvPr>
        </p:nvSpPr>
        <p:spPr/>
        <p:txBody>
          <a:bodyPr/>
          <a:lstStyle/>
          <a:p>
            <a:r>
              <a:rPr lang="en-US" dirty="0" smtClean="0"/>
              <a:t>The origins of some immortal cell lines, for example </a:t>
            </a:r>
            <a:r>
              <a:rPr lang="en-US" dirty="0" err="1" smtClean="0"/>
              <a:t>HeLa</a:t>
            </a:r>
            <a:r>
              <a:rPr lang="en-US" dirty="0" smtClean="0"/>
              <a:t> human cells, are from naturally occurring cancers.</a:t>
            </a:r>
          </a:p>
          <a:p>
            <a:r>
              <a:rPr lang="en-CA" dirty="0" smtClean="0"/>
              <a:t>http://en.wikipedia.org/wiki/Immortalised_cell_line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(5 of 16)</a:t>
            </a:r>
            <a:endParaRPr lang="en-US" dirty="0"/>
          </a:p>
        </p:txBody>
      </p:sp>
      <p:sp>
        <p:nvSpPr>
          <p:cNvPr id="3" name="Content Placeholder 2"/>
          <p:cNvSpPr>
            <a:spLocks noGrp="1"/>
          </p:cNvSpPr>
          <p:nvPr>
            <p:ph idx="1"/>
          </p:nvPr>
        </p:nvSpPr>
        <p:spPr/>
        <p:txBody>
          <a:bodyPr/>
          <a:lstStyle/>
          <a:p>
            <a:r>
              <a:rPr lang="en-US" dirty="0" err="1" smtClean="0"/>
              <a:t>HeLa</a:t>
            </a:r>
            <a:r>
              <a:rPr lang="en-US" dirty="0" smtClean="0"/>
              <a:t> cells originated from a sample of cervical cancer taken from Henrietta Lacks in 1951.[</a:t>
            </a:r>
          </a:p>
          <a:p>
            <a:r>
              <a:rPr lang="en-US" dirty="0" smtClean="0"/>
              <a:t>These cells have been and still are widely used in biological research such as creation of the polio vaccine, sex hormone steroid research, and cell metabolism.</a:t>
            </a:r>
          </a:p>
          <a:p>
            <a:r>
              <a:rPr lang="en-US" dirty="0" smtClean="0"/>
              <a:t>http://en.wikipedia.org/wiki/Biological_immortality</a:t>
            </a:r>
          </a:p>
          <a:p>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(6 of 16)</a:t>
            </a:r>
            <a:endParaRPr lang="en-US" dirty="0"/>
          </a:p>
        </p:txBody>
      </p:sp>
      <p:sp>
        <p:nvSpPr>
          <p:cNvPr id="3" name="Content Placeholder 2"/>
          <p:cNvSpPr>
            <a:spLocks noGrp="1"/>
          </p:cNvSpPr>
          <p:nvPr>
            <p:ph idx="1"/>
          </p:nvPr>
        </p:nvSpPr>
        <p:spPr/>
        <p:txBody>
          <a:bodyPr/>
          <a:lstStyle/>
          <a:p>
            <a:r>
              <a:rPr lang="en-CA" dirty="0" smtClean="0"/>
              <a:t>Stem cells can also be described as immortal although there is a distinction to be made between these and cell lines such as </a:t>
            </a:r>
            <a:r>
              <a:rPr lang="en-CA" dirty="0" err="1" smtClean="0"/>
              <a:t>HeLa</a:t>
            </a:r>
            <a:r>
              <a:rPr lang="en-CA" dirty="0" smtClean="0"/>
              <a:t> which are immortal due to a mutation.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(7 of 16)</a:t>
            </a:r>
            <a:endParaRPr lang="en-US" dirty="0"/>
          </a:p>
        </p:txBody>
      </p:sp>
      <p:sp>
        <p:nvSpPr>
          <p:cNvPr id="3" name="Content Placeholder 2"/>
          <p:cNvSpPr>
            <a:spLocks noGrp="1"/>
          </p:cNvSpPr>
          <p:nvPr>
            <p:ph idx="1"/>
          </p:nvPr>
        </p:nvSpPr>
        <p:spPr/>
        <p:txBody>
          <a:bodyPr/>
          <a:lstStyle/>
          <a:p>
            <a:r>
              <a:rPr lang="en-CA" dirty="0" smtClean="0"/>
              <a:t>Two important characteristics of stem cells</a:t>
            </a:r>
          </a:p>
          <a:p>
            <a:pPr lvl="1"/>
            <a:r>
              <a:rPr lang="en-CA" dirty="0" smtClean="0"/>
              <a:t>they are undifferentiated (not skin, not kidney, not anything) ... In short, they have the potential to become  any kind of cell (</a:t>
            </a:r>
            <a:r>
              <a:rPr lang="en-CA" dirty="0" err="1" smtClean="0"/>
              <a:t>pluripotent</a:t>
            </a:r>
            <a:r>
              <a:rPr lang="en-CA" dirty="0" smtClean="0"/>
              <a:t>)</a:t>
            </a:r>
          </a:p>
          <a:p>
            <a:pPr lvl="1"/>
            <a:r>
              <a:rPr lang="en-CA" dirty="0" smtClean="0"/>
              <a:t>They are capable of renewing themselves through cell division, sometimes after long periods of inactivity</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(8 of 16)</a:t>
            </a:r>
            <a:endParaRPr lang="en-US" dirty="0"/>
          </a:p>
        </p:txBody>
      </p:sp>
      <p:sp>
        <p:nvSpPr>
          <p:cNvPr id="3" name="Content Placeholder 2"/>
          <p:cNvSpPr>
            <a:spLocks noGrp="1"/>
          </p:cNvSpPr>
          <p:nvPr>
            <p:ph idx="1"/>
          </p:nvPr>
        </p:nvSpPr>
        <p:spPr/>
        <p:txBody>
          <a:bodyPr/>
          <a:lstStyle/>
          <a:p>
            <a:r>
              <a:rPr lang="en-CA" dirty="0" smtClean="0"/>
              <a:t>Two kinds of stem cells</a:t>
            </a:r>
          </a:p>
          <a:p>
            <a:pPr lvl="1"/>
            <a:r>
              <a:rPr lang="en-US" dirty="0" smtClean="0"/>
              <a:t> embryonic stem cells and </a:t>
            </a:r>
          </a:p>
          <a:p>
            <a:pPr lvl="1"/>
            <a:r>
              <a:rPr lang="en-US" dirty="0" smtClean="0"/>
              <a:t>non-embryonic "somatic" or "adult" stem cells which can induced to become </a:t>
            </a:r>
            <a:r>
              <a:rPr lang="en-US" dirty="0" err="1" smtClean="0"/>
              <a:t>pluripotent</a:t>
            </a:r>
            <a:r>
              <a:rPr lang="en-US" dirty="0" smtClean="0"/>
              <a:t> stem cells (</a:t>
            </a:r>
            <a:r>
              <a:rPr lang="en-US" dirty="0" err="1" smtClean="0"/>
              <a:t>iPSCs</a:t>
            </a:r>
            <a:r>
              <a:rPr lang="en-US" dirty="0" smtClean="0"/>
              <a:t>)</a:t>
            </a:r>
            <a:endParaRPr lang="en-CA"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(9 of 16)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1950s, researchers discovered that the bone marrow contains at least two kinds of stem cells. </a:t>
            </a:r>
          </a:p>
          <a:p>
            <a:r>
              <a:rPr lang="en-US" dirty="0" smtClean="0"/>
              <a:t>hematopoietic stem cells</a:t>
            </a:r>
            <a:r>
              <a:rPr lang="en-US" dirty="0" smtClean="0"/>
              <a:t>, form </a:t>
            </a:r>
            <a:r>
              <a:rPr lang="en-US" dirty="0" smtClean="0"/>
              <a:t>all the types of blood cells in the body. </a:t>
            </a:r>
          </a:p>
          <a:p>
            <a:r>
              <a:rPr lang="en-US" dirty="0" smtClean="0"/>
              <a:t>A second population, called bone marrow </a:t>
            </a:r>
            <a:r>
              <a:rPr lang="en-US" dirty="0" err="1" smtClean="0"/>
              <a:t>stromal</a:t>
            </a:r>
            <a:r>
              <a:rPr lang="en-US" dirty="0" smtClean="0"/>
              <a:t> stem cells (also called </a:t>
            </a:r>
            <a:r>
              <a:rPr lang="en-US" dirty="0" err="1" smtClean="0"/>
              <a:t>mesenchymal</a:t>
            </a:r>
            <a:r>
              <a:rPr lang="en-US" dirty="0" smtClean="0"/>
              <a:t> stem cells, or skeletal stem cells by some), … make up a small proportion of the </a:t>
            </a:r>
            <a:r>
              <a:rPr lang="en-US" dirty="0" err="1" smtClean="0"/>
              <a:t>stromal</a:t>
            </a:r>
            <a:r>
              <a:rPr lang="en-US" dirty="0" smtClean="0"/>
              <a:t> cell population in the bone marrow and can generate bone, cartilage, and fat cells that support the formation of blood and fibrous connective tissue. (</a:t>
            </a:r>
            <a:r>
              <a:rPr lang="en-CA" dirty="0" smtClean="0"/>
              <a:t>http://stemcells.nih.gov/info/basics/pages/basics4.asp)</a:t>
            </a: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(10 of 16)</a:t>
            </a:r>
            <a:endParaRPr lang="en-US" dirty="0"/>
          </a:p>
        </p:txBody>
      </p:sp>
      <p:sp>
        <p:nvSpPr>
          <p:cNvPr id="3" name="Content Placeholder 2"/>
          <p:cNvSpPr>
            <a:spLocks noGrp="1"/>
          </p:cNvSpPr>
          <p:nvPr>
            <p:ph idx="1"/>
          </p:nvPr>
        </p:nvSpPr>
        <p:spPr/>
        <p:txBody>
          <a:bodyPr/>
          <a:lstStyle/>
          <a:p>
            <a:r>
              <a:rPr lang="en-US" dirty="0" smtClean="0"/>
              <a:t>Like all stem cells, HSCs can replenish all blood cell types (</a:t>
            </a:r>
            <a:r>
              <a:rPr lang="en-US" dirty="0" err="1" smtClean="0"/>
              <a:t>Multipotency</a:t>
            </a:r>
            <a:r>
              <a:rPr lang="en-US" dirty="0" smtClean="0"/>
              <a:t>) and self-renew.</a:t>
            </a:r>
          </a:p>
          <a:p>
            <a:r>
              <a:rPr lang="en-US" dirty="0" smtClean="0"/>
              <a:t>It is known that a small number of HSCs can expand to generate a very large number of daughter HSCs. This phenomenon is used in bone marrow transplantation</a:t>
            </a:r>
          </a:p>
          <a:p>
            <a:r>
              <a:rPr lang="en-CA" dirty="0" smtClean="0"/>
              <a:t>(http://en.wikipedia.org/wiki/Hematopoietic_stem_cell)</a:t>
            </a:r>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(11 of 16)</a:t>
            </a:r>
            <a:endParaRPr lang="en-US" dirty="0"/>
          </a:p>
        </p:txBody>
      </p:sp>
      <p:sp>
        <p:nvSpPr>
          <p:cNvPr id="3" name="Content Placeholder 2"/>
          <p:cNvSpPr>
            <a:spLocks noGrp="1"/>
          </p:cNvSpPr>
          <p:nvPr>
            <p:ph idx="1"/>
          </p:nvPr>
        </p:nvSpPr>
        <p:spPr/>
        <p:txBody>
          <a:bodyPr>
            <a:normAutofit/>
          </a:bodyPr>
          <a:lstStyle/>
          <a:p>
            <a:r>
              <a:rPr lang="en-US" dirty="0" smtClean="0"/>
              <a:t>One major difference between adult and embryonic stem cells is their different abilities in the number and type of differentiated cell types they can become. Embryonic stem cells can become all cell types of the body because they are </a:t>
            </a:r>
            <a:r>
              <a:rPr lang="en-US" dirty="0" err="1" smtClean="0"/>
              <a:t>pluripotent</a:t>
            </a:r>
            <a:r>
              <a:rPr lang="en-US" dirty="0" smtClean="0"/>
              <a:t>. Adult stem cells are thought to be limited to differentiating into different cell types of their tissue of origin.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(12 of 16)</a:t>
            </a:r>
            <a:endParaRPr lang="en-US" dirty="0"/>
          </a:p>
        </p:txBody>
      </p:sp>
      <p:sp>
        <p:nvSpPr>
          <p:cNvPr id="3" name="Content Placeholder 2"/>
          <p:cNvSpPr>
            <a:spLocks noGrp="1"/>
          </p:cNvSpPr>
          <p:nvPr>
            <p:ph idx="1"/>
          </p:nvPr>
        </p:nvSpPr>
        <p:spPr/>
        <p:txBody>
          <a:bodyPr>
            <a:normAutofit/>
          </a:bodyPr>
          <a:lstStyle/>
          <a:p>
            <a:r>
              <a:rPr lang="en-US" dirty="0" smtClean="0"/>
              <a:t>Induced </a:t>
            </a:r>
            <a:r>
              <a:rPr lang="en-US" dirty="0" err="1" smtClean="0"/>
              <a:t>pluripotent</a:t>
            </a:r>
            <a:r>
              <a:rPr lang="en-US" dirty="0" smtClean="0"/>
              <a:t> stem cells (</a:t>
            </a:r>
            <a:r>
              <a:rPr lang="en-US" dirty="0" err="1" smtClean="0"/>
              <a:t>iPSCs</a:t>
            </a:r>
            <a:r>
              <a:rPr lang="en-US" dirty="0" smtClean="0"/>
              <a:t>) are adult cells that have been genetically reprogrammed to an embryonic stem cell–like state by being forced to express genes and factors important for maintaining the defining properties of embryonic stem cells. </a:t>
            </a:r>
          </a:p>
          <a:p>
            <a:r>
              <a:rPr lang="en-US" dirty="0" smtClean="0"/>
              <a:t>http://stemcells.nih.gov/info/basics/pages/basics10.aspx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ear </a:t>
            </a:r>
            <a:r>
              <a:rPr lang="en-CA" dirty="0" smtClean="0"/>
              <a:t>2013 (4 </a:t>
            </a:r>
            <a:r>
              <a:rPr lang="en-CA" dirty="0" smtClean="0"/>
              <a:t>of 7)</a:t>
            </a:r>
            <a:endParaRPr lang="en-US" dirty="0"/>
          </a:p>
        </p:txBody>
      </p:sp>
      <p:sp>
        <p:nvSpPr>
          <p:cNvPr id="3" name="Content Placeholder 2"/>
          <p:cNvSpPr>
            <a:spLocks noGrp="1"/>
          </p:cNvSpPr>
          <p:nvPr>
            <p:ph idx="1"/>
          </p:nvPr>
        </p:nvSpPr>
        <p:spPr/>
        <p:txBody>
          <a:bodyPr>
            <a:normAutofit lnSpcReduction="10000"/>
          </a:bodyPr>
          <a:lstStyle/>
          <a:p>
            <a:r>
              <a:rPr lang="en-US" dirty="0" err="1" smtClean="0"/>
              <a:t>Bonassar</a:t>
            </a:r>
            <a:r>
              <a:rPr lang="en-US" dirty="0" smtClean="0"/>
              <a:t> and  [Jason] </a:t>
            </a:r>
            <a:r>
              <a:rPr lang="en-US" dirty="0" err="1" smtClean="0"/>
              <a:t>Spector</a:t>
            </a:r>
            <a:r>
              <a:rPr lang="en-US" dirty="0" smtClean="0"/>
              <a:t> have been collaborating on bioengineered human replacement parts since 2007</a:t>
            </a:r>
          </a:p>
          <a:p>
            <a:r>
              <a:rPr lang="en-US" dirty="0" smtClean="0"/>
              <a:t>The researchers specifically work on replacement human structures that are primarily made of cartilage — joints, trachea, spine, nose — because cartilage does not need to be </a:t>
            </a:r>
            <a:r>
              <a:rPr lang="en-US" dirty="0" err="1" smtClean="0"/>
              <a:t>vascularized</a:t>
            </a:r>
            <a:r>
              <a:rPr lang="en-US" dirty="0" smtClean="0"/>
              <a:t> with a blood supply in order to survive.</a:t>
            </a:r>
          </a:p>
          <a:p>
            <a:pPr>
              <a:buNone/>
            </a:pPr>
            <a:endParaRPr 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(13 of 16)</a:t>
            </a:r>
            <a:endParaRPr lang="en-US" dirty="0"/>
          </a:p>
        </p:txBody>
      </p:sp>
      <p:sp>
        <p:nvSpPr>
          <p:cNvPr id="3" name="Content Placeholder 2"/>
          <p:cNvSpPr>
            <a:spLocks noGrp="1"/>
          </p:cNvSpPr>
          <p:nvPr>
            <p:ph idx="1"/>
          </p:nvPr>
        </p:nvSpPr>
        <p:spPr/>
        <p:txBody>
          <a:bodyPr>
            <a:normAutofit fontScale="92500"/>
          </a:bodyPr>
          <a:lstStyle/>
          <a:p>
            <a:r>
              <a:rPr lang="en-US" dirty="0" smtClean="0"/>
              <a:t>The major concern with the potential clinical application of </a:t>
            </a:r>
            <a:r>
              <a:rPr lang="en-US" dirty="0" err="1" smtClean="0"/>
              <a:t>iPSCs</a:t>
            </a:r>
            <a:r>
              <a:rPr lang="en-US" dirty="0" smtClean="0"/>
              <a:t> is their propensity to form tumors. Much the same as ESC (embryonic stem cells), </a:t>
            </a:r>
            <a:r>
              <a:rPr lang="en-US" dirty="0" err="1" smtClean="0"/>
              <a:t>iPSCs</a:t>
            </a:r>
            <a:r>
              <a:rPr lang="en-US" dirty="0" smtClean="0"/>
              <a:t> readily form </a:t>
            </a:r>
            <a:r>
              <a:rPr lang="en-US" dirty="0" err="1" smtClean="0"/>
              <a:t>teratoma</a:t>
            </a:r>
            <a:r>
              <a:rPr lang="en-US" dirty="0" smtClean="0"/>
              <a:t> when injected into </a:t>
            </a:r>
            <a:r>
              <a:rPr lang="en-US" dirty="0" err="1" smtClean="0"/>
              <a:t>immunodeficient</a:t>
            </a:r>
            <a:r>
              <a:rPr lang="en-US" dirty="0" smtClean="0"/>
              <a:t> mice. </a:t>
            </a:r>
            <a:r>
              <a:rPr lang="en-US" dirty="0" err="1" smtClean="0"/>
              <a:t>Teratoma</a:t>
            </a:r>
            <a:r>
              <a:rPr lang="en-US" dirty="0" smtClean="0"/>
              <a:t> formation is considered a major obstacle to stem-cell based regenerative medicine by the FDA.</a:t>
            </a:r>
          </a:p>
          <a:p>
            <a:r>
              <a:rPr lang="en-CA" dirty="0" smtClean="0"/>
              <a:t>(http://en.wikipedia.org/wiki/Induced_pluripotent_stem_cell)</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Cells: immortal and stem (14 of 16)</a:t>
            </a:r>
            <a:endParaRPr lang="en-US" dirty="0"/>
          </a:p>
        </p:txBody>
      </p:sp>
      <p:sp>
        <p:nvSpPr>
          <p:cNvPr id="3" name="Content Placeholder 2"/>
          <p:cNvSpPr>
            <a:spLocks noGrp="1"/>
          </p:cNvSpPr>
          <p:nvPr>
            <p:ph idx="1"/>
          </p:nvPr>
        </p:nvSpPr>
        <p:spPr/>
        <p:txBody>
          <a:bodyPr>
            <a:normAutofit lnSpcReduction="10000"/>
          </a:bodyPr>
          <a:lstStyle/>
          <a:p>
            <a:r>
              <a:rPr lang="en-CA" dirty="0" smtClean="0"/>
              <a:t>Germ cells</a:t>
            </a:r>
          </a:p>
          <a:p>
            <a:pPr lvl="1"/>
            <a:r>
              <a:rPr lang="en-CA" dirty="0" smtClean="0"/>
              <a:t>can be considered immortal</a:t>
            </a:r>
          </a:p>
          <a:p>
            <a:r>
              <a:rPr lang="en-US" dirty="0" smtClean="0"/>
              <a:t>A germ cell is any biological cell that gives rise to the gametes of an organism that reproduces sexually. In many animals, the germ cells originate in the primitive streak and migrate via the gut of an embryo to the developing gonads.  (http://en.wikipedia.org/wiki/Germ_cell)</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Primitive streak (15 of 16)</a:t>
            </a:r>
            <a:endParaRPr lang="en-US" dirty="0"/>
          </a:p>
        </p:txBody>
      </p:sp>
      <p:sp>
        <p:nvSpPr>
          <p:cNvPr id="3" name="Content Placeholder 2"/>
          <p:cNvSpPr>
            <a:spLocks noGrp="1"/>
          </p:cNvSpPr>
          <p:nvPr>
            <p:ph idx="1"/>
          </p:nvPr>
        </p:nvSpPr>
        <p:spPr/>
        <p:txBody>
          <a:bodyPr/>
          <a:lstStyle/>
          <a:p>
            <a:r>
              <a:rPr lang="en-US" dirty="0" smtClean="0"/>
              <a:t>The primitive streak in developmental biology refers to the first cells which hint at structure in the embryonic stage for </a:t>
            </a:r>
            <a:r>
              <a:rPr lang="en-US" dirty="0" err="1" smtClean="0"/>
              <a:t>avians</a:t>
            </a:r>
            <a:r>
              <a:rPr lang="en-US" dirty="0" smtClean="0"/>
              <a:t>, reptiles, and mammals. </a:t>
            </a:r>
          </a:p>
          <a:p>
            <a:r>
              <a:rPr lang="en-US" dirty="0" smtClean="0"/>
              <a:t>It’s also a collaboration between two sisters: a fashion designer and a developmental biologist</a:t>
            </a:r>
          </a:p>
          <a:p>
            <a:r>
              <a:rPr lang="en-US" dirty="0" smtClean="0"/>
              <a:t>(http://www.frogheart.ca/?p=3756)</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Primitive streak (16 of 16)</a:t>
            </a:r>
            <a:endParaRPr lang="en-US" dirty="0"/>
          </a:p>
        </p:txBody>
      </p:sp>
      <p:pic>
        <p:nvPicPr>
          <p:cNvPr id="4" name="Content Placeholder 3" descr="Primitive Streak.jpg"/>
          <p:cNvPicPr>
            <a:picLocks noGrp="1" noChangeAspect="1"/>
          </p:cNvPicPr>
          <p:nvPr>
            <p:ph idx="1"/>
          </p:nvPr>
        </p:nvPicPr>
        <p:blipFill>
          <a:blip r:embed="rId2" cstate="print"/>
          <a:stretch>
            <a:fillRect/>
          </a:stretch>
        </p:blipFill>
        <p:spPr>
          <a:xfrm>
            <a:off x="2603500" y="1894681"/>
            <a:ext cx="3937000" cy="3937000"/>
          </a:xfr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Barcoding</a:t>
            </a:r>
            <a:r>
              <a:rPr lang="en-CA" dirty="0" smtClean="0"/>
              <a:t> stem cells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7-year-project to develop a </a:t>
            </a:r>
            <a:r>
              <a:rPr lang="en-US" dirty="0" err="1" smtClean="0"/>
              <a:t>barcoding</a:t>
            </a:r>
            <a:r>
              <a:rPr lang="en-US" dirty="0" smtClean="0"/>
              <a:t> and tracking system for tissue stem cells has revealed previously unrecognized features of normal blood production … surprisingly, that the billions of blood cells that we produce each day are made not by blood stem cells, but rather their less </a:t>
            </a:r>
            <a:r>
              <a:rPr lang="en-US" dirty="0" err="1" smtClean="0"/>
              <a:t>pluripotent</a:t>
            </a:r>
            <a:r>
              <a:rPr lang="en-US" dirty="0" smtClean="0"/>
              <a:t> descendants, called progenitor </a:t>
            </a:r>
            <a:r>
              <a:rPr lang="en-US" dirty="0" smtClean="0"/>
              <a:t>cells </a:t>
            </a:r>
          </a:p>
          <a:p>
            <a:r>
              <a:rPr lang="en-US" dirty="0" smtClean="0">
                <a:hlinkClick r:id="rId2"/>
              </a:rPr>
              <a:t>http://</a:t>
            </a:r>
            <a:r>
              <a:rPr lang="en-US" dirty="0" smtClean="0">
                <a:hlinkClick r:id="rId2"/>
              </a:rPr>
              <a:t>www.eurekalert.org/pub_releases/2014-10/hu-sdb100314.php</a:t>
            </a:r>
            <a:endParaRPr lang="en-US" dirty="0" smtClean="0"/>
          </a:p>
          <a:p>
            <a:r>
              <a:rPr lang="en-US" dirty="0" smtClean="0"/>
              <a:t>http://phys.org/news/2014-10-barcoding-tool-stem-cells-technology.html</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preface (1 of 3)</a:t>
            </a:r>
            <a:endParaRPr lang="en-US" dirty="0"/>
          </a:p>
        </p:txBody>
      </p:sp>
      <p:sp>
        <p:nvSpPr>
          <p:cNvPr id="3" name="Content Placeholder 2"/>
          <p:cNvSpPr>
            <a:spLocks noGrp="1"/>
          </p:cNvSpPr>
          <p:nvPr>
            <p:ph idx="1"/>
          </p:nvPr>
        </p:nvSpPr>
        <p:spPr/>
        <p:txBody>
          <a:bodyPr>
            <a:normAutofit lnSpcReduction="10000"/>
          </a:bodyPr>
          <a:lstStyle/>
          <a:p>
            <a:r>
              <a:rPr lang="en-CA" dirty="0" smtClean="0"/>
              <a:t>In </a:t>
            </a:r>
            <a:r>
              <a:rPr lang="en-CA" dirty="0" err="1" smtClean="0"/>
              <a:t>silico</a:t>
            </a:r>
            <a:endParaRPr lang="en-CA" dirty="0" smtClean="0"/>
          </a:p>
          <a:p>
            <a:r>
              <a:rPr lang="en-CA" dirty="0" smtClean="0"/>
              <a:t>In vivo</a:t>
            </a:r>
          </a:p>
          <a:p>
            <a:r>
              <a:rPr lang="en-CA" dirty="0" smtClean="0"/>
              <a:t>In vitro</a:t>
            </a:r>
          </a:p>
          <a:p>
            <a:r>
              <a:rPr lang="en-CA" dirty="0" smtClean="0"/>
              <a:t>Ex vivo (http://www.researchgate.net/post/What_is_the_difference_between_Ex_vivo_and_In_vitro)</a:t>
            </a:r>
          </a:p>
          <a:p>
            <a:r>
              <a:rPr lang="en-CA" dirty="0" smtClean="0"/>
              <a:t>Human clinical trials (as opposed to human trials, e.g. </a:t>
            </a:r>
            <a:r>
              <a:rPr lang="en-CA" dirty="0" err="1" smtClean="0"/>
              <a:t>Tekmira</a:t>
            </a:r>
            <a:r>
              <a:rPr lang="en-CA" dirty="0" smtClean="0"/>
              <a:t> and </a:t>
            </a:r>
            <a:r>
              <a:rPr lang="en-CA" dirty="0" err="1" smtClean="0"/>
              <a:t>ebola</a:t>
            </a:r>
            <a:r>
              <a:rPr lang="en-CA" dirty="0" smtClean="0"/>
              <a: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preface (2 of 3)</a:t>
            </a:r>
            <a:endParaRPr lang="en-US" dirty="0"/>
          </a:p>
        </p:txBody>
      </p:sp>
      <p:sp>
        <p:nvSpPr>
          <p:cNvPr id="3" name="Content Placeholder 2"/>
          <p:cNvSpPr>
            <a:spLocks noGrp="1"/>
          </p:cNvSpPr>
          <p:nvPr>
            <p:ph idx="1"/>
          </p:nvPr>
        </p:nvSpPr>
        <p:spPr/>
        <p:txBody>
          <a:bodyPr/>
          <a:lstStyle/>
          <a:p>
            <a:r>
              <a:rPr lang="en-CA" dirty="0" smtClean="0"/>
              <a:t>Why add a new method?</a:t>
            </a:r>
          </a:p>
          <a:p>
            <a:r>
              <a:rPr lang="en-CA" dirty="0" smtClean="0"/>
              <a:t>Why organ-on-a-chip?</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preface (3 of 3)</a:t>
            </a:r>
            <a:endParaRPr lang="en-US" dirty="0"/>
          </a:p>
        </p:txBody>
      </p:sp>
      <p:sp>
        <p:nvSpPr>
          <p:cNvPr id="3" name="Content Placeholder 2"/>
          <p:cNvSpPr>
            <a:spLocks noGrp="1"/>
          </p:cNvSpPr>
          <p:nvPr>
            <p:ph idx="1"/>
          </p:nvPr>
        </p:nvSpPr>
        <p:spPr/>
        <p:txBody>
          <a:bodyPr>
            <a:normAutofit/>
          </a:bodyPr>
          <a:lstStyle/>
          <a:p>
            <a:r>
              <a:rPr lang="en-CA" dirty="0" smtClean="0"/>
              <a:t>Definition: </a:t>
            </a:r>
            <a:r>
              <a:rPr lang="en-US" dirty="0" smtClean="0"/>
              <a:t>An organ-on-a-chip ... is a multi-channel 3-D </a:t>
            </a:r>
            <a:r>
              <a:rPr lang="en-US" dirty="0" err="1" smtClean="0"/>
              <a:t>microfluidic</a:t>
            </a:r>
            <a:r>
              <a:rPr lang="en-US" dirty="0" smtClean="0"/>
              <a:t> cell culture chip that simulates the activities, mechanics and physiological response of entire organs and organ systems. ... One day, they will perhaps abolish the need for animals in drug development and toxin testing. (https://en.wikipedia.org/wiki/Organ-on-a-chip)</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(1 of 9) </a:t>
            </a:r>
            <a:endParaRPr lang="en-US" dirty="0"/>
          </a:p>
        </p:txBody>
      </p:sp>
      <p:sp>
        <p:nvSpPr>
          <p:cNvPr id="3" name="Content Placeholder 2"/>
          <p:cNvSpPr>
            <a:spLocks noGrp="1"/>
          </p:cNvSpPr>
          <p:nvPr>
            <p:ph idx="1"/>
          </p:nvPr>
        </p:nvSpPr>
        <p:spPr/>
        <p:txBody>
          <a:bodyPr/>
          <a:lstStyle/>
          <a:p>
            <a:r>
              <a:rPr lang="en-US" dirty="0" smtClean="0"/>
              <a:t>The term “Organ-on-a-chip” is used for a cell culture-based model system which mimics (“models”) the smallest functional subunit of an organ or tissue, like the alveolus of a lung or a small number of synchronously contracting heart cells.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(2 of 9) </a:t>
            </a:r>
            <a:endParaRPr lang="en-US" dirty="0"/>
          </a:p>
        </p:txBody>
      </p:sp>
      <p:sp>
        <p:nvSpPr>
          <p:cNvPr id="3" name="Content Placeholder 2"/>
          <p:cNvSpPr>
            <a:spLocks noGrp="1"/>
          </p:cNvSpPr>
          <p:nvPr>
            <p:ph idx="1"/>
          </p:nvPr>
        </p:nvSpPr>
        <p:spPr/>
        <p:txBody>
          <a:bodyPr>
            <a:normAutofit lnSpcReduction="10000"/>
          </a:bodyPr>
          <a:lstStyle/>
          <a:p>
            <a:r>
              <a:rPr lang="en-US" dirty="0" smtClean="0"/>
              <a:t>While cells are conventionally cultured in a culture flask or dish in an incubator, in the Organ-on-Chip concept they are cultured inside a so-called “chip”. </a:t>
            </a:r>
          </a:p>
          <a:p>
            <a:r>
              <a:rPr lang="en-US" dirty="0" smtClean="0"/>
              <a:t>This chip would not be a microprocessor or integrated circuit such as on bank card However, it can actually have been made using the same type of </a:t>
            </a:r>
            <a:r>
              <a:rPr lang="en-US" dirty="0" err="1" smtClean="0"/>
              <a:t>microfabrication</a:t>
            </a:r>
            <a:r>
              <a:rPr lang="en-US" dirty="0" smtClean="0"/>
              <a:t> process in a clean room.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ear </a:t>
            </a:r>
            <a:r>
              <a:rPr lang="en-CA" dirty="0" smtClean="0"/>
              <a:t>2013 (5 </a:t>
            </a:r>
            <a:r>
              <a:rPr lang="en-CA" dirty="0" smtClean="0"/>
              <a:t>of 7)</a:t>
            </a:r>
            <a:endParaRPr lang="en-US" dirty="0"/>
          </a:p>
        </p:txBody>
      </p:sp>
      <p:sp>
        <p:nvSpPr>
          <p:cNvPr id="3" name="Content Placeholder 2"/>
          <p:cNvSpPr>
            <a:spLocks noGrp="1"/>
          </p:cNvSpPr>
          <p:nvPr>
            <p:ph idx="1"/>
          </p:nvPr>
        </p:nvSpPr>
        <p:spPr/>
        <p:txBody>
          <a:bodyPr>
            <a:normAutofit/>
          </a:bodyPr>
          <a:lstStyle/>
          <a:p>
            <a:r>
              <a:rPr lang="en-US" dirty="0" smtClean="0"/>
              <a:t>They are now looking at ways to expand populations of human ear cartilage cells in the laboratory so that these cells can be used in the mold, instead of cow cartilage.</a:t>
            </a:r>
          </a:p>
          <a:p>
            <a:r>
              <a:rPr lang="en-US" dirty="0" smtClean="0"/>
              <a:t>“Using human cells, specifically those from the same patient, would reduce any possibility of rejection,” </a:t>
            </a:r>
            <a:r>
              <a:rPr lang="en-US" dirty="0" err="1" smtClean="0"/>
              <a:t>Spector</a:t>
            </a:r>
            <a:r>
              <a:rPr lang="en-US" dirty="0" smtClean="0"/>
              <a:t> said.</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(3 of 9) </a:t>
            </a:r>
            <a:endParaRPr lang="en-US" dirty="0"/>
          </a:p>
        </p:txBody>
      </p:sp>
      <p:sp>
        <p:nvSpPr>
          <p:cNvPr id="3" name="Content Placeholder 2"/>
          <p:cNvSpPr>
            <a:spLocks noGrp="1"/>
          </p:cNvSpPr>
          <p:nvPr>
            <p:ph idx="1"/>
          </p:nvPr>
        </p:nvSpPr>
        <p:spPr/>
        <p:txBody>
          <a:bodyPr>
            <a:normAutofit fontScale="92500"/>
          </a:bodyPr>
          <a:lstStyle/>
          <a:p>
            <a:r>
              <a:rPr lang="en-US" dirty="0" smtClean="0"/>
              <a:t>The “chip” provides the basic housing for the cells which will form the tissue or organ model. As such it replaces the conventional culture dish.</a:t>
            </a:r>
          </a:p>
          <a:p>
            <a:r>
              <a:rPr lang="en-CA" dirty="0" smtClean="0"/>
              <a:t>Chip is roughly the size of a microscope slide</a:t>
            </a:r>
          </a:p>
          <a:p>
            <a:pPr lvl="1"/>
            <a:r>
              <a:rPr lang="en-CA" dirty="0" smtClean="0"/>
              <a:t>contains one or more closed chambers</a:t>
            </a:r>
          </a:p>
          <a:p>
            <a:pPr lvl="1"/>
            <a:r>
              <a:rPr lang="en-CA" dirty="0" smtClean="0"/>
              <a:t>these chambers contain cells which multiply or differentiate depending on the research</a:t>
            </a:r>
          </a:p>
          <a:p>
            <a:r>
              <a:rPr lang="en-CA" dirty="0" smtClean="0"/>
              <a:t>Chip  is made of a transparent material for viewing through a microscope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(4 of 9) </a:t>
            </a:r>
            <a:endParaRPr lang="en-US" dirty="0"/>
          </a:p>
        </p:txBody>
      </p:sp>
      <p:sp>
        <p:nvSpPr>
          <p:cNvPr id="3" name="Content Placeholder 2"/>
          <p:cNvSpPr>
            <a:spLocks noGrp="1"/>
          </p:cNvSpPr>
          <p:nvPr>
            <p:ph idx="1"/>
          </p:nvPr>
        </p:nvSpPr>
        <p:spPr/>
        <p:txBody>
          <a:bodyPr>
            <a:normAutofit/>
          </a:bodyPr>
          <a:lstStyle/>
          <a:p>
            <a:r>
              <a:rPr lang="en-CA" dirty="0" smtClean="0"/>
              <a:t>The chambers </a:t>
            </a:r>
            <a:r>
              <a:rPr lang="en-CA" dirty="0" smtClean="0"/>
              <a:t>on a chip </a:t>
            </a:r>
            <a:r>
              <a:rPr lang="en-CA" dirty="0" smtClean="0"/>
              <a:t>(</a:t>
            </a:r>
            <a:r>
              <a:rPr lang="en-CA" dirty="0" err="1" smtClean="0"/>
              <a:t>microchambers</a:t>
            </a:r>
            <a:r>
              <a:rPr lang="en-CA" dirty="0" smtClean="0"/>
              <a:t>) can have surfaces with different characteristics</a:t>
            </a:r>
          </a:p>
          <a:p>
            <a:pPr lvl="1"/>
            <a:r>
              <a:rPr lang="en-US" dirty="0" smtClean="0"/>
              <a:t>e.g., very thin, flexible and stretchable, similar to a membrane (thickness in the range of microns for example), they are non-toxic for the cells, allow passage </a:t>
            </a:r>
            <a:r>
              <a:rPr lang="en-US" dirty="0" smtClean="0"/>
              <a:t>of, </a:t>
            </a:r>
            <a:r>
              <a:rPr lang="en-US" dirty="0" smtClean="0"/>
              <a:t>for </a:t>
            </a:r>
            <a:r>
              <a:rPr lang="en-US" dirty="0" smtClean="0"/>
              <a:t>example, </a:t>
            </a:r>
            <a:r>
              <a:rPr lang="en-US" dirty="0" smtClean="0"/>
              <a:t>oxygen or nutrients</a:t>
            </a:r>
          </a:p>
          <a:p>
            <a:pPr lvl="1"/>
            <a:r>
              <a:rPr lang="en-US" dirty="0" smtClean="0"/>
              <a:t>surface can be patterned, or for example designed to contain pores of a defined diameter – all from nanometer to micrometer sized.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(5 of 9) </a:t>
            </a:r>
            <a:endParaRPr lang="en-US" dirty="0"/>
          </a:p>
        </p:txBody>
      </p:sp>
      <p:sp>
        <p:nvSpPr>
          <p:cNvPr id="3" name="Content Placeholder 2"/>
          <p:cNvSpPr>
            <a:spLocks noGrp="1"/>
          </p:cNvSpPr>
          <p:nvPr>
            <p:ph idx="1"/>
          </p:nvPr>
        </p:nvSpPr>
        <p:spPr/>
        <p:txBody>
          <a:bodyPr>
            <a:normAutofit fontScale="92500"/>
          </a:bodyPr>
          <a:lstStyle/>
          <a:p>
            <a:pPr lvl="1"/>
            <a:r>
              <a:rPr lang="en-US" dirty="0" smtClean="0"/>
              <a:t>The surface can also be coated with extracellular matrix proteins, these are proteins that normally reside in the intercellular space of tissues and form structures which help create the tissue architecture, and also influence the functions of cells attached to the extracellular matrix molecules.</a:t>
            </a:r>
          </a:p>
          <a:p>
            <a:pPr lvl="1"/>
            <a:r>
              <a:rPr lang="en-US" dirty="0" smtClean="0"/>
              <a:t>The surface patterns can be used to guide the cultured cells in a certain spatial direction. </a:t>
            </a:r>
            <a:endParaRPr lang="en-CA" dirty="0" smtClean="0"/>
          </a:p>
          <a:p>
            <a:r>
              <a:rPr lang="en-CA" dirty="0" smtClean="0"/>
              <a:t>(http://www.medicaldelta.nl/uploads/media_items/organ-on-a-chip-information.original.pdf)</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(6 of 9)</a:t>
            </a:r>
            <a:endParaRPr lang="en-US" dirty="0"/>
          </a:p>
        </p:txBody>
      </p:sp>
      <p:sp>
        <p:nvSpPr>
          <p:cNvPr id="3" name="Content Placeholder 2"/>
          <p:cNvSpPr>
            <a:spLocks noGrp="1"/>
          </p:cNvSpPr>
          <p:nvPr>
            <p:ph idx="1"/>
          </p:nvPr>
        </p:nvSpPr>
        <p:spPr/>
        <p:txBody>
          <a:bodyPr/>
          <a:lstStyle/>
          <a:p>
            <a:r>
              <a:rPr lang="en-CA" dirty="0" smtClean="0"/>
              <a:t>Two organs-on-a-chip (from </a:t>
            </a:r>
            <a:r>
              <a:rPr lang="en-CA" dirty="0" err="1" smtClean="0"/>
              <a:t>TissUse</a:t>
            </a:r>
            <a:r>
              <a:rPr lang="en-CA" dirty="0" smtClean="0"/>
              <a:t>):</a:t>
            </a:r>
          </a:p>
          <a:p>
            <a:r>
              <a:rPr lang="en-US" dirty="0" smtClean="0">
                <a:hlinkClick r:id="rId2"/>
              </a:rPr>
              <a:t>http://www.youtube.com/watch?v=whsqNvj9vdU</a:t>
            </a:r>
            <a:endParaRPr lang="en-US" dirty="0" smtClean="0"/>
          </a:p>
          <a:p>
            <a:r>
              <a:rPr lang="en-CA" dirty="0" smtClean="0"/>
              <a:t>Images &amp; description of ‘two organs’: </a:t>
            </a:r>
            <a:r>
              <a:rPr lang="en-CA" dirty="0" smtClean="0">
                <a:hlinkClick r:id="rId3"/>
              </a:rPr>
              <a:t>http://www.tissuse.com/technology.html</a:t>
            </a:r>
            <a:endParaRPr lang="en-CA" dirty="0" smtClean="0"/>
          </a:p>
          <a:p>
            <a:endParaRPr lang="en-US" dirty="0" smtClean="0"/>
          </a:p>
          <a:p>
            <a:r>
              <a:rPr lang="en-CA" dirty="0" err="1" smtClean="0"/>
              <a:t>TissUse</a:t>
            </a:r>
            <a:r>
              <a:rPr lang="en-CA" dirty="0" smtClean="0"/>
              <a:t> (</a:t>
            </a:r>
            <a:r>
              <a:rPr lang="en-CA" dirty="0" err="1" smtClean="0"/>
              <a:t>Uwe</a:t>
            </a:r>
            <a:r>
              <a:rPr lang="en-CA" dirty="0" smtClean="0"/>
              <a:t> Marx claims they have four organs-on-a-chip)</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(7 of 9) </a:t>
            </a:r>
            <a:endParaRPr lang="en-US" dirty="0"/>
          </a:p>
        </p:txBody>
      </p:sp>
      <p:sp>
        <p:nvSpPr>
          <p:cNvPr id="3" name="Content Placeholder 2"/>
          <p:cNvSpPr>
            <a:spLocks noGrp="1"/>
          </p:cNvSpPr>
          <p:nvPr>
            <p:ph idx="1"/>
          </p:nvPr>
        </p:nvSpPr>
        <p:spPr/>
        <p:txBody>
          <a:bodyPr>
            <a:normAutofit lnSpcReduction="10000"/>
          </a:bodyPr>
          <a:lstStyle/>
          <a:p>
            <a:r>
              <a:rPr lang="en-US" dirty="0" err="1" smtClean="0"/>
              <a:t>TissUse</a:t>
            </a:r>
            <a:r>
              <a:rPr lang="en-US" dirty="0" smtClean="0"/>
              <a:t> is a Berlin, Germany-based, vibrant growth company providing high-value services in the area of tissue culture analysis of drug candidates, cosmetics, chemicals and consumer products. </a:t>
            </a:r>
            <a:r>
              <a:rPr lang="en-US" dirty="0" err="1" smtClean="0"/>
              <a:t>TissUse’s</a:t>
            </a:r>
            <a:r>
              <a:rPr lang="en-US" dirty="0" smtClean="0"/>
              <a:t> proprietary technology platform comprises a number of miniature organ-like structures faithful to their full-size counterparts and connected to one another either by </a:t>
            </a:r>
            <a:r>
              <a:rPr lang="en-US" dirty="0" err="1" smtClean="0"/>
              <a:t>microchannels</a:t>
            </a:r>
            <a:r>
              <a:rPr lang="en-US" dirty="0" smtClean="0"/>
              <a:t> or by vasculature.</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a:t>
            </a:r>
            <a:r>
              <a:rPr lang="en-CA" dirty="0" smtClean="0"/>
              <a:t>8 of 9)</a:t>
            </a:r>
            <a:endParaRPr lang="en-US" dirty="0"/>
          </a:p>
        </p:txBody>
      </p:sp>
      <p:sp>
        <p:nvSpPr>
          <p:cNvPr id="3" name="Content Placeholder 2"/>
          <p:cNvSpPr>
            <a:spLocks noGrp="1"/>
          </p:cNvSpPr>
          <p:nvPr>
            <p:ph idx="1"/>
          </p:nvPr>
        </p:nvSpPr>
        <p:spPr/>
        <p:txBody>
          <a:bodyPr/>
          <a:lstStyle/>
          <a:p>
            <a:r>
              <a:rPr lang="en-US" dirty="0" err="1" smtClean="0"/>
              <a:t>TissUse</a:t>
            </a:r>
            <a:r>
              <a:rPr lang="en-US" dirty="0" smtClean="0"/>
              <a:t> launched its Two-Tissue-Culture Chip in 2013. The platform has been successfully applied in more than 20 academic and industrial research projects. The potential commercial applications for </a:t>
            </a:r>
            <a:r>
              <a:rPr lang="en-US" dirty="0" err="1" smtClean="0"/>
              <a:t>TissUse’s</a:t>
            </a:r>
            <a:r>
              <a:rPr lang="en-US" dirty="0" smtClean="0"/>
              <a:t> proprietary micro-</a:t>
            </a:r>
            <a:r>
              <a:rPr lang="en-US" dirty="0" err="1" smtClean="0"/>
              <a:t>organoid</a:t>
            </a:r>
            <a:r>
              <a:rPr lang="en-US" dirty="0" smtClean="0"/>
              <a:t> technology are very broad.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(9 of 9)</a:t>
            </a:r>
            <a:endParaRPr lang="en-US" dirty="0"/>
          </a:p>
        </p:txBody>
      </p:sp>
      <p:sp>
        <p:nvSpPr>
          <p:cNvPr id="3" name="Content Placeholder 2"/>
          <p:cNvSpPr>
            <a:spLocks noGrp="1"/>
          </p:cNvSpPr>
          <p:nvPr>
            <p:ph idx="1"/>
          </p:nvPr>
        </p:nvSpPr>
        <p:spPr/>
        <p:txBody>
          <a:bodyPr>
            <a:normAutofit/>
          </a:bodyPr>
          <a:lstStyle/>
          <a:p>
            <a:r>
              <a:rPr lang="en-US" dirty="0" err="1" smtClean="0"/>
              <a:t>TissUse</a:t>
            </a:r>
            <a:r>
              <a:rPr lang="en-US" dirty="0" smtClean="0"/>
              <a:t> is a 2010 spinout from the </a:t>
            </a:r>
            <a:r>
              <a:rPr lang="en-US" dirty="0" err="1" smtClean="0"/>
              <a:t>Technische</a:t>
            </a:r>
            <a:r>
              <a:rPr lang="en-US" dirty="0" smtClean="0"/>
              <a:t> </a:t>
            </a:r>
            <a:r>
              <a:rPr lang="en-US" dirty="0" err="1" smtClean="0"/>
              <a:t>Universität</a:t>
            </a:r>
            <a:r>
              <a:rPr lang="en-US" dirty="0" smtClean="0"/>
              <a:t> Berlin. On site, more than 20 researchers further develop the Multi-Organ-Chip technology.</a:t>
            </a:r>
          </a:p>
          <a:p>
            <a:r>
              <a:rPr lang="en-CA" dirty="0" err="1" smtClean="0"/>
              <a:t>Uwe</a:t>
            </a:r>
            <a:r>
              <a:rPr lang="en-CA" dirty="0" smtClean="0"/>
              <a:t> Marx one of the first to research organ-on-a-chip  ... started in early 1990s (according to 9</a:t>
            </a:r>
            <a:r>
              <a:rPr lang="en-CA" baseline="30000" dirty="0" smtClean="0"/>
              <a:t>th</a:t>
            </a:r>
            <a:r>
              <a:rPr lang="en-CA" dirty="0" smtClean="0"/>
              <a:t> World Congress on Alternatives to Animal Testing</a:t>
            </a:r>
            <a:r>
              <a:rPr lang="en-CA" dirty="0" smtClean="0"/>
              <a:t>)</a:t>
            </a:r>
            <a:endParaRPr lang="en-US"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Americans and the organ-on-a-chip (1 of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Don </a:t>
            </a:r>
            <a:r>
              <a:rPr lang="en-US" dirty="0" err="1" smtClean="0"/>
              <a:t>Ingber</a:t>
            </a:r>
            <a:r>
              <a:rPr lang="en-US" dirty="0" smtClean="0"/>
              <a:t>, </a:t>
            </a:r>
            <a:r>
              <a:rPr lang="en-US" dirty="0" smtClean="0"/>
              <a:t>the </a:t>
            </a:r>
            <a:r>
              <a:rPr lang="en-US" dirty="0" smtClean="0"/>
              <a:t>founding director of Harvard’s </a:t>
            </a:r>
            <a:r>
              <a:rPr lang="en-US" dirty="0" smtClean="0"/>
              <a:t> Wyss Institute for Biologically Inspired Engineering: drugs </a:t>
            </a:r>
            <a:r>
              <a:rPr lang="en-US" dirty="0" smtClean="0"/>
              <a:t>of the future won’t be tested on rodents with pink noses and whiskers; they’ll be tested on pliable strips of tissue-infused silicon which are less than human in appearance but surprisingly human in </a:t>
            </a:r>
            <a:r>
              <a:rPr lang="en-US" dirty="0" smtClean="0"/>
              <a:t>function</a:t>
            </a:r>
          </a:p>
          <a:p>
            <a:r>
              <a:rPr lang="en-US" dirty="0" smtClean="0"/>
              <a:t>A paper that </a:t>
            </a:r>
            <a:r>
              <a:rPr lang="en-US" dirty="0" err="1" smtClean="0"/>
              <a:t>Ingber</a:t>
            </a:r>
            <a:r>
              <a:rPr lang="en-US" dirty="0" smtClean="0"/>
              <a:t> co-authored in 1994, </a:t>
            </a:r>
            <a:r>
              <a:rPr lang="en-US" dirty="0" smtClean="0"/>
              <a:t> “Engineering Cell Shape and Function,” </a:t>
            </a:r>
            <a:r>
              <a:rPr lang="en-US" dirty="0" smtClean="0"/>
              <a:t>laid the foundation for this technology.</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Americans and the </a:t>
            </a:r>
            <a:r>
              <a:rPr lang="en-CA" dirty="0" smtClean="0"/>
              <a:t>organ-on-a-chip (2 </a:t>
            </a:r>
            <a:r>
              <a:rPr lang="en-CA" dirty="0" smtClean="0"/>
              <a:t>of 4)</a:t>
            </a:r>
            <a:endParaRPr lang="en-US" dirty="0"/>
          </a:p>
        </p:txBody>
      </p:sp>
      <p:sp>
        <p:nvSpPr>
          <p:cNvPr id="3" name="Content Placeholder 2"/>
          <p:cNvSpPr>
            <a:spLocks noGrp="1"/>
          </p:cNvSpPr>
          <p:nvPr>
            <p:ph idx="1"/>
          </p:nvPr>
        </p:nvSpPr>
        <p:spPr/>
        <p:txBody>
          <a:bodyPr>
            <a:normAutofit lnSpcReduction="10000"/>
          </a:bodyPr>
          <a:lstStyle/>
          <a:p>
            <a:r>
              <a:rPr lang="en-US" dirty="0" smtClean="0"/>
              <a:t>Organs-on-a-chip have already proven to be a more effective tool than mice in some cases: </a:t>
            </a:r>
            <a:r>
              <a:rPr lang="en-US" dirty="0" err="1" smtClean="0"/>
              <a:t>Ingber’s</a:t>
            </a:r>
            <a:r>
              <a:rPr lang="en-US" dirty="0" smtClean="0"/>
              <a:t> lung-on-a-chip, for example, illuminated a previously unknown connection between the human immune system and pulmonary edema, while another group from the University of California, Irvine, replicated human vasculature for insights into tumor metastasis and environmental-chemical toxicity.</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Americans and the </a:t>
            </a:r>
            <a:r>
              <a:rPr lang="en-CA" dirty="0" smtClean="0"/>
              <a:t>organ-on-a-chip (3 </a:t>
            </a:r>
            <a:r>
              <a:rPr lang="en-CA" dirty="0" smtClean="0"/>
              <a:t>of 4)</a:t>
            </a:r>
            <a:endParaRPr lang="en-US" dirty="0"/>
          </a:p>
        </p:txBody>
      </p:sp>
      <p:sp>
        <p:nvSpPr>
          <p:cNvPr id="3" name="Content Placeholder 2"/>
          <p:cNvSpPr>
            <a:spLocks noGrp="1"/>
          </p:cNvSpPr>
          <p:nvPr>
            <p:ph idx="1"/>
          </p:nvPr>
        </p:nvSpPr>
        <p:spPr/>
        <p:txBody>
          <a:bodyPr>
            <a:normAutofit fontScale="92500"/>
          </a:bodyPr>
          <a:lstStyle/>
          <a:p>
            <a:r>
              <a:rPr lang="en-US" dirty="0" smtClean="0"/>
              <a:t>the final goal, which is to link the micro-organs together and monitor their interactions—resulting </a:t>
            </a:r>
            <a:r>
              <a:rPr lang="en-US" dirty="0" smtClean="0"/>
              <a:t>in the body-on-a-chip, </a:t>
            </a:r>
            <a:r>
              <a:rPr lang="en-US" dirty="0" smtClean="0"/>
              <a:t>as the European Union grandly puts it</a:t>
            </a:r>
            <a:r>
              <a:rPr lang="en-US" dirty="0" smtClean="0"/>
              <a:t>.</a:t>
            </a:r>
          </a:p>
          <a:p>
            <a:r>
              <a:rPr lang="en-US" dirty="0" smtClean="0"/>
              <a:t> </a:t>
            </a:r>
            <a:r>
              <a:rPr lang="en-US" dirty="0" smtClean="0"/>
              <a:t>DARPA and the N.I.H. have posted a call, backed with a hundred and forty million dollars, for a network of ten “plug-and-play” organs that survive for four weeks and can, like </a:t>
            </a:r>
            <a:r>
              <a:rPr lang="en-US" dirty="0" err="1" smtClean="0"/>
              <a:t>Legos</a:t>
            </a:r>
            <a:r>
              <a:rPr lang="en-US" dirty="0" smtClean="0"/>
              <a:t>, be easily rearranged in different orders.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ear </a:t>
            </a:r>
            <a:r>
              <a:rPr lang="en-CA" dirty="0" smtClean="0"/>
              <a:t>2013 (6 </a:t>
            </a:r>
            <a:r>
              <a:rPr lang="en-CA" dirty="0" smtClean="0"/>
              <a:t>of 7)</a:t>
            </a:r>
            <a:endParaRPr lang="en-US" dirty="0"/>
          </a:p>
        </p:txBody>
      </p:sp>
      <p:sp>
        <p:nvSpPr>
          <p:cNvPr id="3" name="Content Placeholder 2"/>
          <p:cNvSpPr>
            <a:spLocks noGrp="1"/>
          </p:cNvSpPr>
          <p:nvPr>
            <p:ph idx="1"/>
          </p:nvPr>
        </p:nvSpPr>
        <p:spPr/>
        <p:txBody>
          <a:bodyPr/>
          <a:lstStyle/>
          <a:p>
            <a:r>
              <a:rPr lang="en-US" dirty="0" smtClean="0"/>
              <a:t>He added that the best time to implant a bioengineered ear on a child would be when they are about 5 or 6 years old. At that age, ears are 80 percent of their adult size.</a:t>
            </a:r>
          </a:p>
          <a:p>
            <a:r>
              <a:rPr lang="en-US" dirty="0" smtClean="0"/>
              <a:t>If all future safety and efficacy tests work out, it might be possible to try the first human implant of a Cornell bioengineered ear in as little as three years, </a:t>
            </a:r>
            <a:r>
              <a:rPr lang="en-US" dirty="0" err="1" smtClean="0"/>
              <a:t>Spector</a:t>
            </a:r>
            <a:r>
              <a:rPr lang="en-US" dirty="0" smtClean="0"/>
              <a:t> said..</a:t>
            </a:r>
            <a:endParaRPr lang="en-CA" dirty="0"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Americans and the </a:t>
            </a:r>
            <a:r>
              <a:rPr lang="en-CA" dirty="0" smtClean="0"/>
              <a:t>organ-on-a-chip (4 </a:t>
            </a:r>
            <a:r>
              <a:rPr lang="en-CA" dirty="0" smtClean="0"/>
              <a:t>of 4)</a:t>
            </a:r>
            <a:endParaRPr lang="en-US" dirty="0"/>
          </a:p>
        </p:txBody>
      </p:sp>
      <p:sp>
        <p:nvSpPr>
          <p:cNvPr id="3" name="Content Placeholder 2"/>
          <p:cNvSpPr>
            <a:spLocks noGrp="1"/>
          </p:cNvSpPr>
          <p:nvPr>
            <p:ph idx="1"/>
          </p:nvPr>
        </p:nvSpPr>
        <p:spPr/>
        <p:txBody>
          <a:bodyPr/>
          <a:lstStyle/>
          <a:p>
            <a:r>
              <a:rPr lang="en-US" dirty="0" smtClean="0"/>
              <a:t>Only a handful of labs worldwide have so far constructed a system with more than one organ, but such an innovation could be realized in its most basic form by 2017.  </a:t>
            </a:r>
            <a:endParaRPr lang="en-US" dirty="0" smtClean="0"/>
          </a:p>
          <a:p>
            <a:r>
              <a:rPr lang="en-US" dirty="0" smtClean="0"/>
              <a:t>http</a:t>
            </a:r>
            <a:r>
              <a:rPr lang="en-US" dirty="0" smtClean="0"/>
              <a:t>://</a:t>
            </a:r>
            <a:r>
              <a:rPr lang="en-US" dirty="0" smtClean="0"/>
              <a:t>www.newyorker.com/tech/elements/of-mice-and-micro-organs</a:t>
            </a:r>
            <a:endParaRPr lang="en-US" dirty="0" smtClean="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(1 of 7)</a:t>
            </a:r>
            <a:endParaRPr lang="en-US" dirty="0"/>
          </a:p>
        </p:txBody>
      </p:sp>
      <p:sp>
        <p:nvSpPr>
          <p:cNvPr id="3" name="Content Placeholder 2"/>
          <p:cNvSpPr>
            <a:spLocks noGrp="1"/>
          </p:cNvSpPr>
          <p:nvPr>
            <p:ph idx="1"/>
          </p:nvPr>
        </p:nvSpPr>
        <p:spPr/>
        <p:txBody>
          <a:bodyPr/>
          <a:lstStyle/>
          <a:p>
            <a:r>
              <a:rPr lang="en-CA" dirty="0" err="1" smtClean="0"/>
              <a:t>Uwe</a:t>
            </a:r>
            <a:r>
              <a:rPr lang="en-CA" dirty="0" smtClean="0"/>
              <a:t> </a:t>
            </a:r>
            <a:r>
              <a:rPr lang="en-CA" dirty="0" smtClean="0"/>
              <a:t>Marx </a:t>
            </a:r>
            <a:r>
              <a:rPr lang="en-CA" dirty="0" smtClean="0"/>
              <a:t>claimed they will have  a human-on-a-chip, i.e., 10 organs in 2017 at the 9</a:t>
            </a:r>
            <a:r>
              <a:rPr lang="en-CA" baseline="30000" dirty="0" smtClean="0"/>
              <a:t>th</a:t>
            </a:r>
            <a:r>
              <a:rPr lang="en-CA" dirty="0" smtClean="0"/>
              <a:t> World Congress</a:t>
            </a:r>
          </a:p>
          <a:p>
            <a:r>
              <a:rPr lang="en-CA" dirty="0" smtClean="0"/>
              <a:t>US research team (Dan </a:t>
            </a:r>
            <a:r>
              <a:rPr lang="en-CA" dirty="0" err="1" smtClean="0"/>
              <a:t>Tagle</a:t>
            </a:r>
            <a:r>
              <a:rPr lang="en-CA" dirty="0" smtClean="0"/>
              <a:t>, leader) claimed the same thing at the congress</a:t>
            </a:r>
          </a:p>
          <a:p>
            <a:endParaRPr 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(2 of 7)</a:t>
            </a:r>
            <a:endParaRPr lang="en-US" dirty="0"/>
          </a:p>
        </p:txBody>
      </p:sp>
      <p:sp>
        <p:nvSpPr>
          <p:cNvPr id="3" name="Content Placeholder 2"/>
          <p:cNvSpPr>
            <a:spLocks noGrp="1"/>
          </p:cNvSpPr>
          <p:nvPr>
            <p:ph idx="1"/>
          </p:nvPr>
        </p:nvSpPr>
        <p:spPr/>
        <p:txBody>
          <a:bodyPr>
            <a:normAutofit fontScale="92500"/>
          </a:bodyPr>
          <a:lstStyle/>
          <a:p>
            <a:r>
              <a:rPr lang="en-US" dirty="0" err="1" smtClean="0"/>
              <a:t>Tagle</a:t>
            </a:r>
            <a:r>
              <a:rPr lang="en-US" dirty="0" smtClean="0"/>
              <a:t> is associate director of the US National Center for Advancing Translational Sciences</a:t>
            </a:r>
          </a:p>
          <a:p>
            <a:r>
              <a:rPr lang="en-US" dirty="0" smtClean="0"/>
              <a:t>Team working on ‘chip’ includes researchers from US Food and Drug Administration (FDA) and the US military’s research and development wing, DARPA, and 14 or so universities</a:t>
            </a:r>
          </a:p>
          <a:p>
            <a:r>
              <a:rPr lang="en-CA" dirty="0" err="1" smtClean="0"/>
              <a:t>Tagle</a:t>
            </a:r>
            <a:r>
              <a:rPr lang="en-CA" dirty="0" smtClean="0"/>
              <a:t>: </a:t>
            </a:r>
            <a:r>
              <a:rPr lang="en-US" dirty="0" smtClean="0"/>
              <a:t>'animal models' are only typically 30% to 60% predictive of human responses to new drugs.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(3 of 7)</a:t>
            </a:r>
            <a:endParaRPr lang="en-US" dirty="0"/>
          </a:p>
        </p:txBody>
      </p:sp>
      <p:sp>
        <p:nvSpPr>
          <p:cNvPr id="3" name="Content Placeholder 2"/>
          <p:cNvSpPr>
            <a:spLocks noGrp="1"/>
          </p:cNvSpPr>
          <p:nvPr>
            <p:ph idx="1"/>
          </p:nvPr>
        </p:nvSpPr>
        <p:spPr/>
        <p:txBody>
          <a:bodyPr>
            <a:normAutofit/>
          </a:bodyPr>
          <a:lstStyle/>
          <a:p>
            <a:r>
              <a:rPr lang="en-US" dirty="0" smtClean="0"/>
              <a:t>What might work wonderfully for a rat in the lab won’t necessarily agree with the biology of a human being, and, on the other hand, the perfect drug for humans might never make it past the initial testing stages because it predicts the wrong response in a lab rabbit.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(4 of 7)</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t>team (</a:t>
            </a:r>
            <a:r>
              <a:rPr lang="en-US" dirty="0" err="1" smtClean="0"/>
              <a:t>Tagle’s</a:t>
            </a:r>
            <a:r>
              <a:rPr lang="en-US" dirty="0" smtClean="0"/>
              <a:t>) </a:t>
            </a:r>
            <a:r>
              <a:rPr lang="en-US" dirty="0" smtClean="0"/>
              <a:t>has just this week launched a new start-up called Emulate, whose job it is to get this organ-on-a-chip ready for the market. </a:t>
            </a:r>
          </a:p>
          <a:p>
            <a:r>
              <a:rPr lang="en-US" dirty="0" smtClean="0">
                <a:hlinkClick r:id="rId2"/>
              </a:rPr>
              <a:t>http://</a:t>
            </a:r>
            <a:r>
              <a:rPr lang="en-US" dirty="0" smtClean="0">
                <a:hlinkClick r:id="rId2"/>
              </a:rPr>
              <a:t>www.sciencealert.com/news/20143007-25950.html</a:t>
            </a:r>
            <a:r>
              <a:rPr lang="en-US" dirty="0" smtClean="0"/>
              <a:t>   (July 2014)</a:t>
            </a:r>
            <a:endParaRPr lang="en-US" dirty="0" smtClean="0"/>
          </a:p>
          <a:p>
            <a:r>
              <a:rPr lang="en-CA" dirty="0" smtClean="0"/>
              <a:t>http</a:t>
            </a:r>
            <a:r>
              <a:rPr lang="en-CA" dirty="0" smtClean="0"/>
              <a:t>://www.fastcoexist.com/3033574/the-coming-human-body-on-a-chip-that-will-change-how-we-make-drugs?partner=rss</a:t>
            </a:r>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(5 of 7)</a:t>
            </a:r>
            <a:endParaRPr lang="en-US" dirty="0"/>
          </a:p>
        </p:txBody>
      </p:sp>
      <p:sp>
        <p:nvSpPr>
          <p:cNvPr id="3" name="Content Placeholder 2"/>
          <p:cNvSpPr>
            <a:spLocks noGrp="1"/>
          </p:cNvSpPr>
          <p:nvPr>
            <p:ph idx="1"/>
          </p:nvPr>
        </p:nvSpPr>
        <p:spPr/>
        <p:txBody>
          <a:bodyPr>
            <a:normAutofit lnSpcReduction="10000"/>
          </a:bodyPr>
          <a:lstStyle/>
          <a:p>
            <a:r>
              <a:rPr lang="en-CA" dirty="0" smtClean="0"/>
              <a:t>Part of </a:t>
            </a:r>
            <a:r>
              <a:rPr lang="en-CA" dirty="0" err="1" smtClean="0"/>
              <a:t>Tagle’s</a:t>
            </a:r>
            <a:r>
              <a:rPr lang="en-CA" dirty="0" smtClean="0"/>
              <a:t> </a:t>
            </a:r>
            <a:r>
              <a:rPr lang="en-CA" dirty="0" smtClean="0"/>
              <a:t>team?</a:t>
            </a:r>
            <a:endParaRPr lang="en-CA" dirty="0" smtClean="0"/>
          </a:p>
          <a:p>
            <a:r>
              <a:rPr lang="en-US" dirty="0" smtClean="0"/>
              <a:t>With a new $5.8 million, three-year award from the National Institutes of Health (NIH), researchers at the University of Pittsburgh School of Medicine will further develop a state-of-the-art, </a:t>
            </a:r>
            <a:r>
              <a:rPr lang="en-US" dirty="0" err="1" smtClean="0"/>
              <a:t>microfluidic</a:t>
            </a:r>
            <a:r>
              <a:rPr lang="en-US" dirty="0" smtClean="0"/>
              <a:t> 3D model system that mimics structure and function of the liver to better predict organ physiology, assess drug toxicity and build disease models.</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(6 of 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Fifteen NIH Institutes and Centers are involved in the coordination of the tissue chip program. Current funding is being provided by the National Center for Advancing Translational Sciences, the National Institute for Biomedical Imaging and Bioengineering, the National Cancer Institute, Eunice Kennedy Shriver National Institute of Child Health and Human Development, National Institute of Environmental Health Sciences, NIH Common Fund and NIH Office of Research on Women's Health.</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Organ-on-a-chip race (7 of 7)</a:t>
            </a:r>
            <a:endParaRPr lang="en-US" dirty="0"/>
          </a:p>
        </p:txBody>
      </p:sp>
      <p:sp>
        <p:nvSpPr>
          <p:cNvPr id="3" name="Content Placeholder 2"/>
          <p:cNvSpPr>
            <a:spLocks noGrp="1"/>
          </p:cNvSpPr>
          <p:nvPr>
            <p:ph idx="1"/>
          </p:nvPr>
        </p:nvSpPr>
        <p:spPr/>
        <p:txBody>
          <a:bodyPr>
            <a:normAutofit lnSpcReduction="10000"/>
          </a:bodyPr>
          <a:lstStyle/>
          <a:p>
            <a:r>
              <a:rPr lang="en-US" dirty="0" smtClean="0"/>
              <a:t>Collaborators include Martin </a:t>
            </a:r>
            <a:r>
              <a:rPr lang="en-US" dirty="0" err="1" smtClean="0"/>
              <a:t>Yarmush</a:t>
            </a:r>
            <a:r>
              <a:rPr lang="en-US" dirty="0" smtClean="0"/>
              <a:t>, M.D., Ph.D., of Massachusetts General Hospital; John </a:t>
            </a:r>
            <a:r>
              <a:rPr lang="en-US" dirty="0" err="1" smtClean="0"/>
              <a:t>Wikswo</a:t>
            </a:r>
            <a:r>
              <a:rPr lang="en-US" dirty="0" smtClean="0"/>
              <a:t>, Ph.D., of Vanderbilt University; Jonathan </a:t>
            </a:r>
            <a:r>
              <a:rPr lang="en-US" dirty="0" err="1" smtClean="0"/>
              <a:t>Himmelfarb</a:t>
            </a:r>
            <a:r>
              <a:rPr lang="en-US" dirty="0" smtClean="0"/>
              <a:t>, M.D., of the University of Washington; Mark </a:t>
            </a:r>
            <a:r>
              <a:rPr lang="en-US" dirty="0" err="1" smtClean="0"/>
              <a:t>Donowitz</a:t>
            </a:r>
            <a:r>
              <a:rPr lang="en-US" dirty="0" smtClean="0"/>
              <a:t>, M.D., of Johns Hopkins University; and Mary Estes, Ph.D., of Baylor University.</a:t>
            </a:r>
          </a:p>
          <a:p>
            <a:r>
              <a:rPr lang="en-US" dirty="0" smtClean="0">
                <a:hlinkClick r:id="rId2"/>
              </a:rPr>
              <a:t>http://www.azonano.com/news.aspx?newsID=31154</a:t>
            </a:r>
            <a:r>
              <a:rPr lang="en-US" dirty="0" smtClean="0"/>
              <a:t> (Sept. 25, 2014)</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Heart-disease-on-a-chip ( 1 of 4)</a:t>
            </a:r>
            <a:endParaRPr lang="en-US" dirty="0"/>
          </a:p>
        </p:txBody>
      </p:sp>
      <p:sp>
        <p:nvSpPr>
          <p:cNvPr id="3" name="Content Placeholder 2"/>
          <p:cNvSpPr>
            <a:spLocks noGrp="1"/>
          </p:cNvSpPr>
          <p:nvPr>
            <p:ph idx="1"/>
          </p:nvPr>
        </p:nvSpPr>
        <p:spPr/>
        <p:txBody>
          <a:bodyPr/>
          <a:lstStyle/>
          <a:p>
            <a:r>
              <a:rPr lang="en-US" dirty="0" smtClean="0"/>
              <a:t>Harvard scientists have merged stem cell and “organ-on-a-chip” technologies to grow, for the first time, functioning human heart tissue carrying an inherited cardiovascular disease. </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Heart-disease-on-a-chip (2 of 4)</a:t>
            </a:r>
            <a:endParaRPr lang="en-US" dirty="0"/>
          </a:p>
        </p:txBody>
      </p:sp>
      <p:sp>
        <p:nvSpPr>
          <p:cNvPr id="3" name="Content Placeholder 2"/>
          <p:cNvSpPr>
            <a:spLocks noGrp="1"/>
          </p:cNvSpPr>
          <p:nvPr>
            <p:ph idx="1"/>
          </p:nvPr>
        </p:nvSpPr>
        <p:spPr/>
        <p:txBody>
          <a:bodyPr/>
          <a:lstStyle/>
          <a:p>
            <a:r>
              <a:rPr lang="en-US" dirty="0" smtClean="0"/>
              <a:t>Using their interdisciplinary approach, the investigators modeled the cardiovascular disease Barth syndrome, a rare X-linked cardiac disorder caused by mutation of a single gene called </a:t>
            </a:r>
            <a:r>
              <a:rPr lang="en-US" dirty="0" err="1" smtClean="0"/>
              <a:t>Tafazzin</a:t>
            </a:r>
            <a:r>
              <a:rPr lang="en-US" dirty="0" smtClean="0"/>
              <a:t>, or TAZ. The disorder, which is currently untreatable, primarily appears in boys, and is associated with a number of symptoms affecting heart and skeletal muscle function.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Cornell University’s bioengineered ear </a:t>
            </a:r>
            <a:r>
              <a:rPr lang="en-CA" dirty="0" smtClean="0"/>
              <a:t>2013 (7 </a:t>
            </a:r>
            <a:r>
              <a:rPr lang="en-CA" dirty="0" smtClean="0"/>
              <a:t>of 7)</a:t>
            </a:r>
            <a:endParaRPr lang="en-US" dirty="0"/>
          </a:p>
        </p:txBody>
      </p:sp>
      <p:sp>
        <p:nvSpPr>
          <p:cNvPr id="5" name="Content Placeholder 4"/>
          <p:cNvSpPr>
            <a:spLocks noGrp="1"/>
          </p:cNvSpPr>
          <p:nvPr>
            <p:ph idx="1"/>
          </p:nvPr>
        </p:nvSpPr>
        <p:spPr/>
        <p:txBody>
          <a:bodyPr>
            <a:normAutofit lnSpcReduction="10000"/>
          </a:bodyPr>
          <a:lstStyle/>
          <a:p>
            <a:r>
              <a:rPr lang="en-US" dirty="0" smtClean="0">
                <a:hlinkClick r:id="rId2"/>
              </a:rPr>
              <a:t>http://www.frogheart.ca/?p=9310</a:t>
            </a:r>
            <a:r>
              <a:rPr lang="en-US" dirty="0" smtClean="0"/>
              <a:t> (Feb. 2013)</a:t>
            </a:r>
          </a:p>
          <a:p>
            <a:r>
              <a:rPr lang="en-CA" dirty="0" smtClean="0"/>
              <a:t>Paper:</a:t>
            </a:r>
          </a:p>
          <a:p>
            <a:pPr lvl="1"/>
            <a:r>
              <a:rPr lang="en-US" dirty="0" err="1" smtClean="0"/>
              <a:t>Reiffel</a:t>
            </a:r>
            <a:r>
              <a:rPr lang="en-US" dirty="0" smtClean="0"/>
              <a:t> AJ, Kafka C, Hernandez KA, </a:t>
            </a:r>
            <a:r>
              <a:rPr lang="en-US" dirty="0" err="1" smtClean="0"/>
              <a:t>Popa</a:t>
            </a:r>
            <a:r>
              <a:rPr lang="en-US" dirty="0" smtClean="0"/>
              <a:t> S, Perez JL, et al. (2013) High-Fidelity Tissue Engineering of Patient-Specific Auricles for Reconstruction of Pediatric </a:t>
            </a:r>
            <a:r>
              <a:rPr lang="en-US" dirty="0" err="1" smtClean="0"/>
              <a:t>Microtia</a:t>
            </a:r>
            <a:r>
              <a:rPr lang="en-US" dirty="0" smtClean="0"/>
              <a:t> and Other Auricular Deformities. </a:t>
            </a:r>
            <a:r>
              <a:rPr lang="en-US" dirty="0" err="1" smtClean="0"/>
              <a:t>PLoS</a:t>
            </a:r>
            <a:r>
              <a:rPr lang="en-US" dirty="0" smtClean="0"/>
              <a:t> ONE 8(2): e56506. doi:10.1371/journal.pone.0056506 [open access: http://www.plosone.org/article/info%3Adoi%2F10.1371%2Fjournal.pone.0056506]</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Heart-disease-on-a-chip (3 of 4)</a:t>
            </a:r>
            <a:endParaRPr lang="en-US" dirty="0"/>
          </a:p>
        </p:txBody>
      </p:sp>
      <p:sp>
        <p:nvSpPr>
          <p:cNvPr id="3" name="Content Placeholder 2"/>
          <p:cNvSpPr>
            <a:spLocks noGrp="1"/>
          </p:cNvSpPr>
          <p:nvPr>
            <p:ph idx="1"/>
          </p:nvPr>
        </p:nvSpPr>
        <p:spPr/>
        <p:txBody>
          <a:bodyPr>
            <a:normAutofit/>
          </a:bodyPr>
          <a:lstStyle/>
          <a:p>
            <a:r>
              <a:rPr lang="en-US" dirty="0" smtClean="0"/>
              <a:t>The researchers took skin cells from two Barth syndrome patients, and manipulated the cells to become stem cells that carried the patients’ TAZ mutations.</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Heart-disease-on-a-chip (4 of 4)</a:t>
            </a:r>
            <a:endParaRPr lang="en-US" dirty="0"/>
          </a:p>
        </p:txBody>
      </p:sp>
      <p:sp>
        <p:nvSpPr>
          <p:cNvPr id="3" name="Content Placeholder 2"/>
          <p:cNvSpPr>
            <a:spLocks noGrp="1"/>
          </p:cNvSpPr>
          <p:nvPr>
            <p:ph idx="1"/>
          </p:nvPr>
        </p:nvSpPr>
        <p:spPr/>
        <p:txBody>
          <a:bodyPr>
            <a:normAutofit lnSpcReduction="10000"/>
          </a:bodyPr>
          <a:lstStyle/>
          <a:p>
            <a:r>
              <a:rPr lang="en-US" dirty="0" smtClean="0"/>
              <a:t>Instead of using the stem cells to generate single heart cells in a dish, the cells were grown on chips lined with human extracellular matrix proteins that mimicked their natural environment, tricking the cells into joining together as they would if they were forming a diseased human heart. </a:t>
            </a:r>
          </a:p>
          <a:p>
            <a:r>
              <a:rPr lang="en-US" dirty="0" smtClean="0"/>
              <a:t>http://news.harvard.edu/gazette/story/2014/05/heart-disease-on-a-chip/</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Malaria testing on mice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“Testing the vaccine’s efficacy was difficult because the parasite that causes malaria in humans only grows in humans,” </a:t>
            </a:r>
            <a:r>
              <a:rPr lang="en-US" dirty="0" err="1" smtClean="0"/>
              <a:t>Lanar</a:t>
            </a:r>
            <a:r>
              <a:rPr lang="en-US" dirty="0" smtClean="0"/>
              <a:t> says. “But we developed a little trick. We took a mouse malaria parasite and put in its DNA a piece of DNA from the human malaria parasite that we wanted our vaccine to attack. That allowed us to conduct inexpensive mouse studies to test the vaccine before going to expensive human trials.” (</a:t>
            </a:r>
            <a:r>
              <a:rPr lang="en-US" dirty="0" smtClean="0">
                <a:hlinkClick r:id="rId2"/>
              </a:rPr>
              <a:t>http://www.frogheart.ca/?p=14521</a:t>
            </a:r>
            <a:r>
              <a:rPr lang="en-US" dirty="0" smtClean="0"/>
              <a:t> posted in Sept. 2014; research from April 2014)</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Hanging </a:t>
            </a:r>
            <a:r>
              <a:rPr lang="en-CA" dirty="0" smtClean="0"/>
              <a:t>drop </a:t>
            </a:r>
            <a:r>
              <a:rPr lang="en-CA" dirty="0" smtClean="0"/>
              <a:t>culture (1 of 2)</a:t>
            </a:r>
            <a:endParaRPr lang="en-US" dirty="0"/>
          </a:p>
        </p:txBody>
      </p:sp>
      <p:sp>
        <p:nvSpPr>
          <p:cNvPr id="3" name="Content Placeholder 2"/>
          <p:cNvSpPr>
            <a:spLocks noGrp="1"/>
          </p:cNvSpPr>
          <p:nvPr>
            <p:ph idx="1"/>
          </p:nvPr>
        </p:nvSpPr>
        <p:spPr/>
        <p:txBody>
          <a:bodyPr/>
          <a:lstStyle/>
          <a:p>
            <a:r>
              <a:rPr lang="en-CA" dirty="0" smtClean="0"/>
              <a:t>Another testing method (3D cell culture):</a:t>
            </a:r>
          </a:p>
          <a:p>
            <a:pPr lvl="1"/>
            <a:r>
              <a:rPr lang="en-US" dirty="0" smtClean="0"/>
              <a:t>The hanging drop tissue culture is a technique utilized in embryology and other fields to allow growth that would otherwise be restricted by the flat plane of culture dishes </a:t>
            </a:r>
          </a:p>
          <a:p>
            <a:pPr lvl="1"/>
            <a:r>
              <a:rPr lang="en-US" dirty="0" smtClean="0"/>
              <a:t>and also to minimize the surface area to volume ratio, slowing evaporation.</a:t>
            </a:r>
            <a:endParaRPr lang="en-CA"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t>
            </a:r>
            <a:r>
              <a:rPr lang="en-CA" dirty="0" smtClean="0"/>
              <a:t>anging </a:t>
            </a:r>
            <a:r>
              <a:rPr lang="en-CA" dirty="0" smtClean="0"/>
              <a:t>drop </a:t>
            </a:r>
            <a:r>
              <a:rPr lang="en-CA" dirty="0" smtClean="0"/>
              <a:t>culture (2 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classic hanging drop culture is a small drop of liquid, such as plasma or some other media allowing tissue growth, suspended from an inverted watch glass. </a:t>
            </a:r>
          </a:p>
          <a:p>
            <a:r>
              <a:rPr lang="en-US" dirty="0" smtClean="0"/>
              <a:t>The hanging drop is then suspended by gravity and surface tension, rather than spreading across a plate. This allows tissues or other cell types to be examined without being squashed against a dish. </a:t>
            </a:r>
          </a:p>
          <a:p>
            <a:r>
              <a:rPr lang="en-US" dirty="0" smtClean="0"/>
              <a:t>(http://embryo.asu.edu/pages/hanging-drop-tissue-culture#sthash.DMtfMVAR.dpuf)</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Commercialization happens everywhere</a:t>
            </a:r>
            <a:endParaRPr lang="en-US" dirty="0"/>
          </a:p>
        </p:txBody>
      </p:sp>
      <p:sp>
        <p:nvSpPr>
          <p:cNvPr id="3" name="Content Placeholder 2"/>
          <p:cNvSpPr>
            <a:spLocks noGrp="1"/>
          </p:cNvSpPr>
          <p:nvPr>
            <p:ph idx="1"/>
          </p:nvPr>
        </p:nvSpPr>
        <p:spPr/>
        <p:txBody>
          <a:bodyPr/>
          <a:lstStyle/>
          <a:p>
            <a:r>
              <a:rPr lang="en-US" dirty="0" smtClean="0"/>
              <a:t>Centre for Commercialization of Regenerative Medicine</a:t>
            </a:r>
          </a:p>
          <a:p>
            <a:r>
              <a:rPr lang="en-US" dirty="0" smtClean="0">
                <a:hlinkClick r:id="rId2"/>
              </a:rPr>
              <a:t>http://www.ccrm.ca</a:t>
            </a:r>
            <a:r>
              <a:rPr lang="en-US" dirty="0" smtClean="0">
                <a:hlinkClick r:id="rId2"/>
              </a:rPr>
              <a:t>/</a:t>
            </a:r>
            <a:endParaRPr lang="en-US" dirty="0" smtClean="0"/>
          </a:p>
          <a:p>
            <a:r>
              <a:rPr lang="en-CA" dirty="0" smtClean="0"/>
              <a:t>Canadian</a:t>
            </a:r>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(1 of 9)</a:t>
            </a:r>
            <a:endParaRPr lang="en-US" dirty="0"/>
          </a:p>
        </p:txBody>
      </p:sp>
      <p:sp>
        <p:nvSpPr>
          <p:cNvPr id="3" name="Content Placeholder 2"/>
          <p:cNvSpPr>
            <a:spLocks noGrp="1"/>
          </p:cNvSpPr>
          <p:nvPr>
            <p:ph idx="1"/>
          </p:nvPr>
        </p:nvSpPr>
        <p:spPr/>
        <p:txBody>
          <a:bodyPr>
            <a:normAutofit lnSpcReduction="10000"/>
          </a:bodyPr>
          <a:lstStyle/>
          <a:p>
            <a:r>
              <a:rPr lang="en-CA" dirty="0" smtClean="0"/>
              <a:t>March 2013, European Union banned cosmetics tested on animals  (http://www.crueltyfreeinternational.org/en/the-solution/animal-testing-for-cosmetics-in-europe-finally-set-to-end)</a:t>
            </a:r>
          </a:p>
          <a:p>
            <a:r>
              <a:rPr lang="en-CA" dirty="0" smtClean="0"/>
              <a:t>China ends mandatory testing of cosmetics on animals (http://www.care2.com/causes/its-official-china-ends-mandatory-animal-testing-for-cosmetics.html)</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(2 of 9)</a:t>
            </a:r>
            <a:endParaRPr lang="en-US" dirty="0"/>
          </a:p>
        </p:txBody>
      </p:sp>
      <p:sp>
        <p:nvSpPr>
          <p:cNvPr id="3" name="Content Placeholder 2"/>
          <p:cNvSpPr>
            <a:spLocks noGrp="1"/>
          </p:cNvSpPr>
          <p:nvPr>
            <p:ph idx="1"/>
          </p:nvPr>
        </p:nvSpPr>
        <p:spPr/>
        <p:txBody>
          <a:bodyPr>
            <a:normAutofit fontScale="85000" lnSpcReduction="10000"/>
          </a:bodyPr>
          <a:lstStyle/>
          <a:p>
            <a:r>
              <a:rPr lang="en-CA" dirty="0" smtClean="0"/>
              <a:t>Seurat-1</a:t>
            </a:r>
          </a:p>
          <a:p>
            <a:r>
              <a:rPr lang="en-US" dirty="0" smtClean="0">
                <a:hlinkClick r:id="rId2"/>
              </a:rPr>
              <a:t>http://www.seurat-1.eu/</a:t>
            </a:r>
            <a:endParaRPr lang="en-US" dirty="0" smtClean="0"/>
          </a:p>
          <a:p>
            <a:r>
              <a:rPr lang="en-US" dirty="0" smtClean="0"/>
              <a:t>This FP7 Research Initiative was created through a call for proposals by the European Commission that was published in June 2009. The Cosmetics Europe industry offered to match the European Commission’s funds to make a total of EUR 50 million available to try to fill current gaps in scientific knowledge and accelerate the development of non-animal test methods. </a:t>
            </a:r>
            <a:r>
              <a:rPr lang="en-US" dirty="0" smtClean="0"/>
              <a:t>[Full disclosure: Seurat-1 flew me to the 9</a:t>
            </a:r>
            <a:r>
              <a:rPr lang="en-US" baseline="30000" dirty="0" smtClean="0"/>
              <a:t>th</a:t>
            </a:r>
            <a:r>
              <a:rPr lang="en-US" dirty="0" smtClean="0"/>
              <a:t> World Congress in Prague)</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pieces (3 of 9) </a:t>
            </a:r>
            <a:endParaRPr lang="en-US" dirty="0"/>
          </a:p>
        </p:txBody>
      </p:sp>
      <p:sp>
        <p:nvSpPr>
          <p:cNvPr id="3" name="Content Placeholder 2"/>
          <p:cNvSpPr>
            <a:spLocks noGrp="1"/>
          </p:cNvSpPr>
          <p:nvPr>
            <p:ph idx="1"/>
          </p:nvPr>
        </p:nvSpPr>
        <p:spPr/>
        <p:txBody>
          <a:bodyPr/>
          <a:lstStyle/>
          <a:p>
            <a:r>
              <a:rPr lang="en-CA" dirty="0" smtClean="0"/>
              <a:t>The practice of ‘guinea-pigging’</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Bits &amp; </a:t>
            </a:r>
            <a:r>
              <a:rPr lang="en-CA" dirty="0" smtClean="0"/>
              <a:t>pieces (4 of 9)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September 11, 2001, James Rockwell was camped out in a clinical-research unit on the eleventh floor of a Philadelphia hospital, where he had enrolled as a subject in a high-paying drug study. As a rule, studies that involve invasive medical procedures are more lucrative—the more uncomfortable, the better the pay—and in this study subjects had a </a:t>
            </a:r>
            <a:r>
              <a:rPr lang="en-US" dirty="0" err="1" smtClean="0"/>
              <a:t>fibre</a:t>
            </a:r>
            <a:r>
              <a:rPr lang="en-US" dirty="0" smtClean="0"/>
              <a:t>-optic tube inserted in their mouths and down their </a:t>
            </a:r>
            <a:r>
              <a:rPr lang="en-US" dirty="0" err="1" smtClean="0"/>
              <a:t>esophaguses</a:t>
            </a:r>
            <a:r>
              <a:rPr lang="en-US" dirty="0" smtClean="0"/>
              <a:t> so that researchers could examine their gastrointestinal tracts.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5011</TotalTime>
  <Words>5992</Words>
  <Application>Microsoft Office PowerPoint</Application>
  <PresentationFormat>On-screen Show (4:3)</PresentationFormat>
  <Paragraphs>339</Paragraphs>
  <Slides>104</Slides>
  <Notes>2</Notes>
  <HiddenSlides>0</HiddenSlides>
  <MMClips>0</MMClips>
  <ScaleCrop>false</ScaleCrop>
  <HeadingPairs>
    <vt:vector size="4" baseType="variant">
      <vt:variant>
        <vt:lpstr>Theme</vt:lpstr>
      </vt:variant>
      <vt:variant>
        <vt:i4>1</vt:i4>
      </vt:variant>
      <vt:variant>
        <vt:lpstr>Slide Titles</vt:lpstr>
      </vt:variant>
      <vt:variant>
        <vt:i4>104</vt:i4>
      </vt:variant>
    </vt:vector>
  </HeadingPairs>
  <TitlesOfParts>
    <vt:vector size="105" baseType="lpstr">
      <vt:lpstr>Office Theme</vt:lpstr>
      <vt:lpstr>Bioelectronics, Medical Imaging and Our Bodies Week 6: Growing organs (regenerative medicine) and human-on-a-chip </vt:lpstr>
      <vt:lpstr>3D Printing of biological tissue (2011)</vt:lpstr>
      <vt:lpstr>Cornell University’s bioengineered ear 2013 (1 of 7)</vt:lpstr>
      <vt:lpstr>Cornell University’s bioengineered ear 2013 (2 of 7)</vt:lpstr>
      <vt:lpstr>Cornell University’s bioengineered ear 2013 (3 of 7)</vt:lpstr>
      <vt:lpstr>Cornell University’s bioengineered ear 2013 (4 of 7)</vt:lpstr>
      <vt:lpstr>Cornell University’s bioengineered ear 2013 (5 of 7)</vt:lpstr>
      <vt:lpstr>Cornell University’s bioengineered ear 2013 (6 of 7)</vt:lpstr>
      <vt:lpstr>Cornell University’s bioengineered ear 2013 (7 of 7)</vt:lpstr>
      <vt:lpstr>2011 vs 2013 bioengineered ears at Cornell</vt:lpstr>
      <vt:lpstr>Beyene and the synthetic trachea (1 of 6)</vt:lpstr>
      <vt:lpstr>Beyene and the synthetic trachea (2 of 6)</vt:lpstr>
      <vt:lpstr>Beyene and the synthetic trachea (3 of 6)</vt:lpstr>
      <vt:lpstr>Beyene and the synthetic trachea (4 of 6)</vt:lpstr>
      <vt:lpstr>Beyene and the synthetic trachea (5 of 6)</vt:lpstr>
      <vt:lpstr>Beyene and synthetic trachea (6 of 6)</vt:lpstr>
      <vt:lpstr>Contrast ear story and trachea story</vt:lpstr>
      <vt:lpstr>Regenerating a finger and the extracellular matrix (1 of 4)</vt:lpstr>
      <vt:lpstr>Regenerating a finger and the extracellular matrix (2 of 4)</vt:lpstr>
      <vt:lpstr>Regenerating a finger and the extracellular matrix (3 of 4)</vt:lpstr>
      <vt:lpstr>Regenerating a finger and the extracellular matrix (4 of 4)</vt:lpstr>
      <vt:lpstr>Regeneration and money (1 of 4)</vt:lpstr>
      <vt:lpstr>Regeneration and money (2 of 4)</vt:lpstr>
      <vt:lpstr>Regeneration and money (3 of 4)</vt:lpstr>
      <vt:lpstr>Regeneration and money (4 of 4)</vt:lpstr>
      <vt:lpstr>The heart of the matter (1 of 6)</vt:lpstr>
      <vt:lpstr>The heart of the matter (2 of 6)</vt:lpstr>
      <vt:lpstr>The heart of the matter (3 of 6)</vt:lpstr>
      <vt:lpstr>The heart of the matter (4 of 6)</vt:lpstr>
      <vt:lpstr>The heart of the matter (5 of 6)</vt:lpstr>
      <vt:lpstr>The heart of the matter (6 of 6)</vt:lpstr>
      <vt:lpstr>2011 state-of-the-art heart rebuilding project</vt:lpstr>
      <vt:lpstr>2013 heart research (1 of 3)</vt:lpstr>
      <vt:lpstr>2013 heart research (2 of 3)</vt:lpstr>
      <vt:lpstr>2013 heart research (3 of 3)</vt:lpstr>
      <vt:lpstr>All about skin</vt:lpstr>
      <vt:lpstr>Feb. 2014 update on skin cell gun (1 of 4)</vt:lpstr>
      <vt:lpstr>Feb. 2014 update on skin cell gun (2 of 4)</vt:lpstr>
      <vt:lpstr>Feb. 2014 update on skin cell gun (3 of 4)</vt:lpstr>
      <vt:lpstr>Feb. 2014 update on skin cell gun (4 of 4)</vt:lpstr>
      <vt:lpstr>How to build a beating heart</vt:lpstr>
      <vt:lpstr>A return to the eye (1 of 6)</vt:lpstr>
      <vt:lpstr>Stem cells and the eye (2 of 6)</vt:lpstr>
      <vt:lpstr>Stem cells and the eye (3 of 6)</vt:lpstr>
      <vt:lpstr>Stem cells and the eye (4 of 6)</vt:lpstr>
      <vt:lpstr>Stem cells and the eye (5 of 6)</vt:lpstr>
      <vt:lpstr>Stem cells and the eye (6 of 6)</vt:lpstr>
      <vt:lpstr>Cells: immortal and stem (1 of 16)</vt:lpstr>
      <vt:lpstr>Cells: immortal and stem (2 of 16)</vt:lpstr>
      <vt:lpstr>Cells: immortal and stem (3 of 16)</vt:lpstr>
      <vt:lpstr>Cells: immortal and stem (4 of 16)</vt:lpstr>
      <vt:lpstr>Cells: immortal and stem (5 of 16)</vt:lpstr>
      <vt:lpstr>Cells: immortal and stem (6 of 16)</vt:lpstr>
      <vt:lpstr>Cells: immortal and stem (7 of 16)</vt:lpstr>
      <vt:lpstr>Cells: immortal and stem (8 of 16)</vt:lpstr>
      <vt:lpstr>Cells: immortal and stem (9 of 16)</vt:lpstr>
      <vt:lpstr>Cells: immortal and stem (10 of 16)</vt:lpstr>
      <vt:lpstr>Cells: immortal and stem (11 of 16)</vt:lpstr>
      <vt:lpstr>Cells: immortal and stem (12 of 16)</vt:lpstr>
      <vt:lpstr>Cells: immortal and stem (13 of 16)</vt:lpstr>
      <vt:lpstr>Cells: immortal and stem (14 of 16)</vt:lpstr>
      <vt:lpstr>Primitive streak (15 of 16)</vt:lpstr>
      <vt:lpstr>Primitive streak (16 of 16)</vt:lpstr>
      <vt:lpstr>Barcoding stem cells</vt:lpstr>
      <vt:lpstr>Organ-on-a-chip preface (1 of 3)</vt:lpstr>
      <vt:lpstr>Organ-on-a-chip preface (2 of 3)</vt:lpstr>
      <vt:lpstr>Organ-on-a-chip preface (3 of 3)</vt:lpstr>
      <vt:lpstr>Organ-on-a-chip (1 of 9) </vt:lpstr>
      <vt:lpstr>Organ-on-a-chip (2 of 9) </vt:lpstr>
      <vt:lpstr>Organ-on-a-chip (3 of 9) </vt:lpstr>
      <vt:lpstr>Organ-on-a-chip (4 of 9) </vt:lpstr>
      <vt:lpstr>Organ-on-a-chip (5 of 9) </vt:lpstr>
      <vt:lpstr>Organ-on-a-chip (6 of 9)</vt:lpstr>
      <vt:lpstr>Organ-on-a-chip (7 of 9) </vt:lpstr>
      <vt:lpstr>Organ-on-a-chip (8 of 9)</vt:lpstr>
      <vt:lpstr>Organ-on-a-chip (9 of 9)</vt:lpstr>
      <vt:lpstr>Americans and the organ-on-a-chip (1 of 4)</vt:lpstr>
      <vt:lpstr>Americans and the organ-on-a-chip (2 of 4)</vt:lpstr>
      <vt:lpstr>Americans and the organ-on-a-chip (3 of 4)</vt:lpstr>
      <vt:lpstr>Americans and the organ-on-a-chip (4 of 4)</vt:lpstr>
      <vt:lpstr>Organ-on-a-chip race (1 of 7)</vt:lpstr>
      <vt:lpstr>Organ-on-a-chip race (2 of 7)</vt:lpstr>
      <vt:lpstr>Organ-on-a-chip race (3 of 7)</vt:lpstr>
      <vt:lpstr>Organ-on-a-chip race (4 of 7)</vt:lpstr>
      <vt:lpstr>Organ-on-a-chip race (5 of 7)</vt:lpstr>
      <vt:lpstr>Organ-on-a-chip race (6 of 7)</vt:lpstr>
      <vt:lpstr>Organ-on-a-chip race (7 of 7)</vt:lpstr>
      <vt:lpstr>Heart-disease-on-a-chip ( 1 of 4)</vt:lpstr>
      <vt:lpstr>Heart-disease-on-a-chip (2 of 4)</vt:lpstr>
      <vt:lpstr>Heart-disease-on-a-chip (3 of 4)</vt:lpstr>
      <vt:lpstr>Heart-disease-on-a-chip (4 of 4)</vt:lpstr>
      <vt:lpstr>Malaria testing on mice</vt:lpstr>
      <vt:lpstr>Hanging drop culture (1 of 2)</vt:lpstr>
      <vt:lpstr>Hanging drop culture (2 of 2)</vt:lpstr>
      <vt:lpstr>Commercialization happens everywhere</vt:lpstr>
      <vt:lpstr>Bits &amp; pieces (1 of 9)</vt:lpstr>
      <vt:lpstr>Bits &amp; pieces (2 of 9)</vt:lpstr>
      <vt:lpstr>Bits &amp; pieces (3 of 9) </vt:lpstr>
      <vt:lpstr>Bits &amp; pieces (4 of 9) </vt:lpstr>
      <vt:lpstr>Bits &amp; pieces (5 of 9) </vt:lpstr>
      <vt:lpstr>Bits &amp; pieces (6 of 9) </vt:lpstr>
      <vt:lpstr>Bits &amp; pieces (7 of 9) </vt:lpstr>
      <vt:lpstr>Bits &amp; pieces (8 of 9) </vt:lpstr>
      <vt:lpstr>Bits &amp; pieces (9 of 9)</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509</cp:revision>
  <dcterms:created xsi:type="dcterms:W3CDTF">2011-09-09T19:54:10Z</dcterms:created>
  <dcterms:modified xsi:type="dcterms:W3CDTF">2014-10-06T22:26:47Z</dcterms:modified>
</cp:coreProperties>
</file>