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4"/>
  </p:notesMasterIdLst>
  <p:handoutMasterIdLst>
    <p:handoutMasterId r:id="rId125"/>
  </p:handoutMasterIdLst>
  <p:sldIdLst>
    <p:sldId id="256" r:id="rId2"/>
    <p:sldId id="839" r:id="rId3"/>
    <p:sldId id="840" r:id="rId4"/>
    <p:sldId id="841" r:id="rId5"/>
    <p:sldId id="842" r:id="rId6"/>
    <p:sldId id="818" r:id="rId7"/>
    <p:sldId id="889" r:id="rId8"/>
    <p:sldId id="890" r:id="rId9"/>
    <p:sldId id="708" r:id="rId10"/>
    <p:sldId id="765" r:id="rId11"/>
    <p:sldId id="766" r:id="rId12"/>
    <p:sldId id="767" r:id="rId13"/>
    <p:sldId id="768" r:id="rId14"/>
    <p:sldId id="769" r:id="rId15"/>
    <p:sldId id="770" r:id="rId16"/>
    <p:sldId id="771" r:id="rId17"/>
    <p:sldId id="772" r:id="rId18"/>
    <p:sldId id="773" r:id="rId19"/>
    <p:sldId id="774" r:id="rId20"/>
    <p:sldId id="775" r:id="rId21"/>
    <p:sldId id="776" r:id="rId22"/>
    <p:sldId id="777" r:id="rId23"/>
    <p:sldId id="778" r:id="rId24"/>
    <p:sldId id="779" r:id="rId25"/>
    <p:sldId id="780" r:id="rId26"/>
    <p:sldId id="781" r:id="rId27"/>
    <p:sldId id="782" r:id="rId28"/>
    <p:sldId id="783" r:id="rId29"/>
    <p:sldId id="784" r:id="rId30"/>
    <p:sldId id="785" r:id="rId31"/>
    <p:sldId id="786" r:id="rId32"/>
    <p:sldId id="714" r:id="rId33"/>
    <p:sldId id="715" r:id="rId34"/>
    <p:sldId id="717" r:id="rId35"/>
    <p:sldId id="716" r:id="rId36"/>
    <p:sldId id="718" r:id="rId37"/>
    <p:sldId id="719" r:id="rId38"/>
    <p:sldId id="720" r:id="rId39"/>
    <p:sldId id="721" r:id="rId40"/>
    <p:sldId id="722" r:id="rId41"/>
    <p:sldId id="723" r:id="rId42"/>
    <p:sldId id="724" r:id="rId43"/>
    <p:sldId id="725" r:id="rId44"/>
    <p:sldId id="726" r:id="rId45"/>
    <p:sldId id="727" r:id="rId46"/>
    <p:sldId id="728" r:id="rId47"/>
    <p:sldId id="729" r:id="rId48"/>
    <p:sldId id="730" r:id="rId49"/>
    <p:sldId id="731" r:id="rId50"/>
    <p:sldId id="732" r:id="rId51"/>
    <p:sldId id="733" r:id="rId52"/>
    <p:sldId id="734" r:id="rId53"/>
    <p:sldId id="735" r:id="rId54"/>
    <p:sldId id="713" r:id="rId55"/>
    <p:sldId id="736" r:id="rId56"/>
    <p:sldId id="709" r:id="rId57"/>
    <p:sldId id="737" r:id="rId58"/>
    <p:sldId id="738" r:id="rId59"/>
    <p:sldId id="739" r:id="rId60"/>
    <p:sldId id="740" r:id="rId61"/>
    <p:sldId id="741" r:id="rId62"/>
    <p:sldId id="743" r:id="rId63"/>
    <p:sldId id="744" r:id="rId64"/>
    <p:sldId id="745" r:id="rId65"/>
    <p:sldId id="746" r:id="rId66"/>
    <p:sldId id="805" r:id="rId67"/>
    <p:sldId id="747" r:id="rId68"/>
    <p:sldId id="749" r:id="rId69"/>
    <p:sldId id="750" r:id="rId70"/>
    <p:sldId id="748" r:id="rId71"/>
    <p:sldId id="742" r:id="rId72"/>
    <p:sldId id="751" r:id="rId73"/>
    <p:sldId id="752" r:id="rId74"/>
    <p:sldId id="753" r:id="rId75"/>
    <p:sldId id="754" r:id="rId76"/>
    <p:sldId id="755" r:id="rId77"/>
    <p:sldId id="756" r:id="rId78"/>
    <p:sldId id="758" r:id="rId79"/>
    <p:sldId id="836" r:id="rId80"/>
    <p:sldId id="837" r:id="rId81"/>
    <p:sldId id="838" r:id="rId82"/>
    <p:sldId id="757" r:id="rId83"/>
    <p:sldId id="759" r:id="rId84"/>
    <p:sldId id="760" r:id="rId85"/>
    <p:sldId id="761" r:id="rId86"/>
    <p:sldId id="787" r:id="rId87"/>
    <p:sldId id="819" r:id="rId88"/>
    <p:sldId id="804" r:id="rId89"/>
    <p:sldId id="820" r:id="rId90"/>
    <p:sldId id="843" r:id="rId91"/>
    <p:sldId id="844" r:id="rId92"/>
    <p:sldId id="845" r:id="rId93"/>
    <p:sldId id="847" r:id="rId94"/>
    <p:sldId id="846" r:id="rId95"/>
    <p:sldId id="857" r:id="rId96"/>
    <p:sldId id="788" r:id="rId97"/>
    <p:sldId id="824" r:id="rId98"/>
    <p:sldId id="825" r:id="rId99"/>
    <p:sldId id="822" r:id="rId100"/>
    <p:sldId id="828" r:id="rId101"/>
    <p:sldId id="829" r:id="rId102"/>
    <p:sldId id="830" r:id="rId103"/>
    <p:sldId id="827" r:id="rId104"/>
    <p:sldId id="831" r:id="rId105"/>
    <p:sldId id="832" r:id="rId106"/>
    <p:sldId id="826" r:id="rId107"/>
    <p:sldId id="833" r:id="rId108"/>
    <p:sldId id="821" r:id="rId109"/>
    <p:sldId id="834" r:id="rId110"/>
    <p:sldId id="835" r:id="rId111"/>
    <p:sldId id="848" r:id="rId112"/>
    <p:sldId id="858" r:id="rId113"/>
    <p:sldId id="795" r:id="rId114"/>
    <p:sldId id="849" r:id="rId115"/>
    <p:sldId id="851" r:id="rId116"/>
    <p:sldId id="850" r:id="rId117"/>
    <p:sldId id="852" r:id="rId118"/>
    <p:sldId id="853" r:id="rId119"/>
    <p:sldId id="854" r:id="rId120"/>
    <p:sldId id="855" r:id="rId121"/>
    <p:sldId id="856" r:id="rId122"/>
    <p:sldId id="891" r:id="rId1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737" autoAdjust="0"/>
  </p:normalViewPr>
  <p:slideViewPr>
    <p:cSldViewPr>
      <p:cViewPr>
        <p:scale>
          <a:sx n="50" d="100"/>
          <a:sy n="50" d="100"/>
        </p:scale>
        <p:origin x="-522"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1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F608F6-336F-4B5A-9DED-A5B383351A6C}" type="datetimeFigureOut">
              <a:rPr lang="en-US" smtClean="0"/>
              <a:pPr/>
              <a:t>11/21/2014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743826-CEFE-42A1-A1F4-8A8181DF26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53DBB-3F4A-4198-8217-099B1AA6A6EE}" type="datetimeFigureOut">
              <a:rPr lang="en-US" smtClean="0"/>
              <a:pPr/>
              <a:t>11/21/2014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A0550-B638-4AF9-AFD2-236FA9A214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7A0550-B638-4AF9-AFD2-236FA9A2143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2D9B2-0BBA-4CF8-86F3-E2118AE629F4}" type="datetimeFigureOut">
              <a:rPr lang="en-US" smtClean="0"/>
              <a:pPr/>
              <a:t>11/21/2014</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504F1-D35A-4A63-A86D-521F57600D6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rogheart.ca/?p=13989" TargetMode="Externa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hyperlink" Target="https://www.youtube.com/watch?v=Aq7JqC4jg4g" TargetMode="Externa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frogheart.ca/?p=7215" TargetMode="External"/><Relationship Id="rId2" Type="http://schemas.openxmlformats.org/officeDocument/2006/relationships/hyperlink" Target="http://scienceblog.com/55347/delivering-drugs-via-skin-moisturizers/" TargetMode="Externa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hyperlink" Target="http://www.frogheart.ca/?p=7215)" TargetMode="Externa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hyperlink" Target="http://www.frogheart.ca/?p=15219" TargetMode="Externa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hyperlink" Target="http://www.frogheart.ca/?p=559" TargetMode="External"/><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nanowerk.com/spotlight/spotid=12822.php" TargetMode="Externa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hyperlink" Target="http://www.nanowerk.com/news/newsid=13156.php" TargetMode="External"/><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3" Type="http://schemas.openxmlformats.org/officeDocument/2006/relationships/hyperlink" Target="http://www.nanowerk.com/spotlight/spotid=24155.php" TargetMode="External"/><Relationship Id="rId2" Type="http://schemas.openxmlformats.org/officeDocument/2006/relationships/hyperlink" Target="http://www.frogheart.ca/?p=5805" TargetMode="External"/><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hyperlink" Target="https://www.youtube.com/watch?v=q0R9az7P6h0"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nanowerk.com/nanotechnology-news/newsid=37020.php"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www.frogheart.ca/?p=11498"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frogheart.ca/?p=14461" TargetMode="External"/><Relationship Id="rId2" Type="http://schemas.openxmlformats.org/officeDocument/2006/relationships/hyperlink" Target="http://www.frogheart.ca/?p=14459"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www.slate.com/articles/technology/future_tense/2014/05/nanotechnology_health_risks_why_you_shouldn_t_be_concerned.single.html"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www.nanowerk.com/news/newsid=14522.php" TargetMode="External"/><Relationship Id="rId2" Type="http://schemas.openxmlformats.org/officeDocument/2006/relationships/hyperlink" Target="http://www.rsc.org/chemistryworld/News/2010/January/22011001.asp"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hyperlink" Target="http://www.frogheart.ca/?p=4147" TargetMode="Externa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hyperlink" Target="http://phys.org/news7921.html" TargetMode="Externa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hyperlink" Target="http://www.frogheart.ca/?p=12913" TargetMode="Externa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hyperlink" Target="http://www.frogheart.ca/?p=13505" TargetMode="Externa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hyperlink" Target="http://www.frogheart.ca/?p=14646" TargetMode="Externa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frogheart.ca/?p=15256" TargetMode="Externa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hyperlink" Target="http://pm.gc.ca/eng/news/2014/05/01/five-new-projects-announced-through-canada-brain-research-fund" TargetMode="Externa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hyperlink" Target="http://www.kavlifoundation.org/science-spotlights/it-takes-world-map-brain" TargetMode="External"/><Relationship Id="rId2" Type="http://schemas.openxmlformats.org/officeDocument/2006/relationships/hyperlink" Target="http://www.eurekalert.org/pub_releases/2014-11/tkf-wwb111714.php" TargetMode="Externa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hyperlink" Target="http://www.frogheart.ca/?p=13401" TargetMode="Externa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hyperlink" Target="http://www.frogheart.ca/?p=13505" TargetMode="Externa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hyperlink" Target="http://www.tvworldwide.com/events/bioethics/140210/" TargetMode="Externa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hyperlink" Target="http://www.nylovesnano.com/" TargetMode="Externa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ewg.org/2014sunscreen/" TargetMode="Externa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hyperlink" Target="http://www.frogheart.ca/?p=12466" TargetMode="Externa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www.braemarenergy.com/news/media/2013/bodyelectric_newyorker_1125.html" TargetMode="Externa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352800"/>
          </a:xfrm>
        </p:spPr>
        <p:txBody>
          <a:bodyPr/>
          <a:lstStyle/>
          <a:p>
            <a:r>
              <a:rPr lang="en-US" sz="3600" dirty="0" smtClean="0"/>
              <a:t>Nanotechnology: the next big idea</a:t>
            </a:r>
            <a:br>
              <a:rPr lang="en-US" sz="3600" dirty="0" smtClean="0"/>
            </a:br>
            <a:r>
              <a:rPr lang="en-US" sz="3600" dirty="0" smtClean="0"/>
              <a:t>Week 5: </a:t>
            </a:r>
            <a:r>
              <a:rPr lang="en-CA" sz="3600" dirty="0" smtClean="0"/>
              <a:t>Geopolitics</a:t>
            </a:r>
            <a:endParaRPr lang="en-US" dirty="0"/>
          </a:p>
        </p:txBody>
      </p:sp>
      <p:sp>
        <p:nvSpPr>
          <p:cNvPr id="3" name="Subtitle 2"/>
          <p:cNvSpPr>
            <a:spLocks noGrp="1"/>
          </p:cNvSpPr>
          <p:nvPr>
            <p:ph type="subTitle" idx="1"/>
          </p:nvPr>
        </p:nvSpPr>
        <p:spPr>
          <a:xfrm>
            <a:off x="1371600" y="4267200"/>
            <a:ext cx="6400800" cy="1752600"/>
          </a:xfrm>
        </p:spPr>
        <p:txBody>
          <a:bodyPr>
            <a:normAutofit fontScale="92500"/>
          </a:bodyPr>
          <a:lstStyle/>
          <a:p>
            <a:r>
              <a:rPr lang="en-CA" dirty="0" err="1" smtClean="0"/>
              <a:t>Maryse</a:t>
            </a:r>
            <a:r>
              <a:rPr lang="en-CA" dirty="0" smtClean="0"/>
              <a:t> de la Giroday</a:t>
            </a:r>
          </a:p>
          <a:p>
            <a:r>
              <a:rPr lang="en-CA" dirty="0" smtClean="0"/>
              <a:t>6-week course</a:t>
            </a:r>
          </a:p>
          <a:p>
            <a:r>
              <a:rPr lang="en-CA" dirty="0" smtClean="0"/>
              <a:t>SFU Liberal Arts &amp; Adults 55+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Nano</a:t>
            </a:r>
            <a:r>
              <a:rPr lang="en-CA" dirty="0" smtClean="0"/>
              <a:t> sunscreens for humans?</a:t>
            </a:r>
            <a:endParaRPr lang="en-US" dirty="0"/>
          </a:p>
        </p:txBody>
      </p:sp>
      <p:sp>
        <p:nvSpPr>
          <p:cNvPr id="3" name="Content Placeholder 2"/>
          <p:cNvSpPr>
            <a:spLocks noGrp="1"/>
          </p:cNvSpPr>
          <p:nvPr>
            <p:ph idx="1"/>
          </p:nvPr>
        </p:nvSpPr>
        <p:spPr/>
        <p:txBody>
          <a:bodyPr/>
          <a:lstStyle/>
          <a:p>
            <a:r>
              <a:rPr lang="en-CA" dirty="0" smtClean="0">
                <a:hlinkClick r:id="rId2"/>
              </a:rPr>
              <a:t>http://www.frogheart.ca/?p=13989</a:t>
            </a:r>
            <a:endParaRPr lang="en-CA" dirty="0" smtClean="0"/>
          </a:p>
          <a:p>
            <a:r>
              <a:rPr lang="en-CA" dirty="0" smtClean="0"/>
              <a:t>Dr. Andrew Maynard, June 2014, video</a:t>
            </a:r>
          </a:p>
          <a:p>
            <a:r>
              <a:rPr lang="en-CA" dirty="0" smtClean="0"/>
              <a:t>Environmental Working Group &amp; the sun</a:t>
            </a:r>
          </a:p>
          <a:p>
            <a:pPr lvl="1"/>
            <a:r>
              <a:rPr lang="en-CA" dirty="0" smtClean="0"/>
              <a:t>http://www.ewg.org/2014sunscreen/</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lstStyle/>
          <a:p>
            <a:r>
              <a:rPr lang="en-US" dirty="0" smtClean="0"/>
              <a:t>The researchers chose </a:t>
            </a:r>
            <a:r>
              <a:rPr lang="en-US" dirty="0" err="1" smtClean="0"/>
              <a:t>graphene</a:t>
            </a:r>
            <a:r>
              <a:rPr lang="en-US" dirty="0" smtClean="0"/>
              <a:t>, a material gaining wider use in everything from solar cells to electronics, because of its versatility and biocompatibility. And in fact, they can make their sensors incredibly flexible and transparent because the electronic circuit elements are only 4 atoms thick—an astounding thinness made possible by </a:t>
            </a:r>
            <a:r>
              <a:rPr lang="en-US" dirty="0" err="1" smtClean="0"/>
              <a:t>graphene’s</a:t>
            </a:r>
            <a:r>
              <a:rPr lang="en-US" dirty="0" smtClean="0"/>
              <a:t> excellent conductive properties. </a:t>
            </a:r>
          </a:p>
          <a:p>
            <a:pPr>
              <a:buNone/>
            </a:pP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lstStyle/>
          <a:p>
            <a:r>
              <a:rPr lang="en-US" dirty="0" smtClean="0"/>
              <a:t>The transparent sensors could be a boon to </a:t>
            </a:r>
            <a:r>
              <a:rPr lang="en-US" dirty="0" err="1" smtClean="0"/>
              <a:t>neuromodulation</a:t>
            </a:r>
            <a:r>
              <a:rPr lang="en-US" dirty="0" smtClean="0"/>
              <a:t> therapies, which physicians increasingly are using to control symptoms, restore function, and relieve pain in patients with diseases or disorders such as hypertension, epilepsy, Parkinson’s disease, or others, says Kip Ludwig, a program director for the National Institutes of Health neural engineering research efforts.</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pic>
        <p:nvPicPr>
          <p:cNvPr id="4" name="Content Placeholder 3" descr="BlueLightSeeThroughMedicalImplant.jpg"/>
          <p:cNvPicPr>
            <a:picLocks noGrp="1" noChangeAspect="1"/>
          </p:cNvPicPr>
          <p:nvPr>
            <p:ph idx="1"/>
          </p:nvPr>
        </p:nvPicPr>
        <p:blipFill>
          <a:blip r:embed="rId2" cstate="print"/>
          <a:stretch>
            <a:fillRect/>
          </a:stretch>
        </p:blipFill>
        <p:spPr>
          <a:xfrm>
            <a:off x="2309018" y="1600200"/>
            <a:ext cx="4525963" cy="4525963"/>
          </a:xfrm>
        </p:spPr>
      </p:pic>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Purdue University (Indiana) and the Indian Institute of Technology Madras</a:t>
            </a:r>
          </a:p>
          <a:p>
            <a:pPr lvl="1"/>
            <a:r>
              <a:rPr lang="en-US" dirty="0" smtClean="0"/>
              <a:t>“This is a big step in our efforts to create miniature, handheld mass spectrometers for the field,” said R. Graham Cooks, Purdue’s Henry B. Hass Distinguished Professor of Chemistry.</a:t>
            </a:r>
          </a:p>
          <a:p>
            <a:pPr lvl="1"/>
            <a:r>
              <a:rPr lang="en-US" dirty="0" smtClean="0"/>
              <a:t>“Taking science to the people is what is most important,” </a:t>
            </a:r>
            <a:r>
              <a:rPr lang="en-US" dirty="0" err="1" smtClean="0"/>
              <a:t>Pradeep</a:t>
            </a:r>
            <a:r>
              <a:rPr lang="en-US" dirty="0" smtClean="0"/>
              <a:t> [</a:t>
            </a:r>
            <a:r>
              <a:rPr lang="en-US" dirty="0" err="1" smtClean="0"/>
              <a:t>Thalappil</a:t>
            </a:r>
            <a:r>
              <a:rPr lang="en-US" dirty="0" smtClean="0"/>
              <a:t> </a:t>
            </a:r>
            <a:r>
              <a:rPr lang="en-US" dirty="0" err="1" smtClean="0"/>
              <a:t>Pradeep</a:t>
            </a:r>
            <a:r>
              <a:rPr lang="en-US" dirty="0" smtClean="0"/>
              <a:t>, a professor of chemistry at the Indian Institute of Technology Madras, Chennai] said. “Mass spectrometry is a fantastic tool, but it is not yet on every physician’s table or in the pocket of agricultural inspectors and security guards. Great techniques have been developed, but we need to hone them into tools that are affordable, can be efficiently manufactured and easily used.”</a:t>
            </a:r>
            <a:endParaRPr lang="en-CA" dirty="0" smtClean="0"/>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technique relies on a sample obtained by wiping an object or placing a drop of liquid on paper wet with a solvent to capture residues from the object’s surface. A small triangle is then cut from the paper and placed on a special attachment of the mass spectrometer where voltage is applied. The voltage creates an electric field that turns the mixture of solvent and residues into fine droplets containing ionized molecules that pop off and are vacuumed into the mass spectrometer for analysis. The mass spectrometer then identifies the sample’s ionized molecules by their mass.</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technique depends on a strong electric field and the </a:t>
            </a:r>
            <a:r>
              <a:rPr lang="en-US" dirty="0" err="1" smtClean="0"/>
              <a:t>nanotubes</a:t>
            </a:r>
            <a:r>
              <a:rPr lang="en-US" dirty="0" smtClean="0"/>
              <a:t> act like tiny antennas that create a strong electric field from a very small voltage. One volt over a few nanometers creates an electric field equivalent to 10 million volts over a centimeter, </a:t>
            </a:r>
            <a:r>
              <a:rPr lang="en-US" dirty="0" err="1" smtClean="0"/>
              <a:t>Pradeep</a:t>
            </a:r>
            <a:r>
              <a:rPr lang="en-US" dirty="0" smtClean="0"/>
              <a:t> said.</a:t>
            </a:r>
          </a:p>
          <a:p>
            <a:r>
              <a:rPr lang="en-US" dirty="0" smtClean="0"/>
              <a:t>“The trick was to isolate these tiny, </a:t>
            </a:r>
            <a:r>
              <a:rPr lang="en-US" dirty="0" err="1" smtClean="0"/>
              <a:t>nanoscale</a:t>
            </a:r>
            <a:r>
              <a:rPr lang="en-US" dirty="0" smtClean="0"/>
              <a:t> antennae and keep them from bundling together because individual </a:t>
            </a:r>
            <a:r>
              <a:rPr lang="en-US" dirty="0" err="1" smtClean="0"/>
              <a:t>nanotubes</a:t>
            </a:r>
            <a:r>
              <a:rPr lang="en-US" dirty="0" smtClean="0"/>
              <a:t> must project out of the paper,” he said. “The carbon </a:t>
            </a:r>
            <a:r>
              <a:rPr lang="en-US" dirty="0" err="1" smtClean="0"/>
              <a:t>nanotubes</a:t>
            </a:r>
            <a:r>
              <a:rPr lang="en-US" dirty="0" smtClean="0"/>
              <a:t> work well and can be dispersed in water and applied on suitable substrates.”</a:t>
            </a:r>
          </a:p>
          <a:p>
            <a:r>
              <a:rPr lang="en-CA" dirty="0" smtClean="0"/>
              <a:t>Used for (hopefully) </a:t>
            </a:r>
            <a:r>
              <a:rPr lang="en-US" dirty="0" smtClean="0"/>
              <a:t>medical testing, explosives detection and food safety.</a:t>
            </a:r>
          </a:p>
          <a:p>
            <a:r>
              <a:rPr lang="en-US" dirty="0" smtClean="0"/>
              <a:t>http://www.frogheart.ca/?p=12905</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CA" dirty="0" err="1" smtClean="0"/>
              <a:t>nanoHub</a:t>
            </a:r>
            <a:endParaRPr lang="en-CA" dirty="0" smtClean="0"/>
          </a:p>
          <a:p>
            <a:r>
              <a:rPr lang="en-US" dirty="0" smtClean="0"/>
              <a:t>Purdue University researchers have received a five-year $14.5 million National Science Foundation grant to expand its widely used nanoHUB.org online science and engineering gateway.</a:t>
            </a:r>
          </a:p>
          <a:p>
            <a:r>
              <a:rPr lang="en-US" dirty="0" smtClean="0"/>
              <a:t>The Purdue-led Cyber Platform, a part of the Network for Computational Nanotechnology (NCN), will assist researchers across the globe by developing a virtual society that shares simulation software, data and other innovative content to provide engineers and scientists with the fundamental knowledge required to advance </a:t>
            </a:r>
            <a:r>
              <a:rPr lang="en-US" dirty="0" err="1" smtClean="0"/>
              <a:t>nanoscience</a:t>
            </a:r>
            <a:r>
              <a:rPr lang="en-US" dirty="0" smtClean="0"/>
              <a:t> into nanotechnology.</a:t>
            </a:r>
          </a:p>
          <a:p>
            <a:endParaRPr lang="en-CA" dirty="0" smtClean="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Annually, nearly 250,000 users in 172 countries participate in </a:t>
            </a:r>
            <a:r>
              <a:rPr lang="en-US" dirty="0" err="1" smtClean="0"/>
              <a:t>nanoHUB</a:t>
            </a:r>
            <a:r>
              <a:rPr lang="en-US" dirty="0" smtClean="0"/>
              <a:t>, an online meeting place for simulation, research, collaboration, teaching, learning and publishing. </a:t>
            </a:r>
          </a:p>
          <a:p>
            <a:r>
              <a:rPr lang="en-US" dirty="0" smtClean="0"/>
              <a:t>https://nanohub.org/</a:t>
            </a:r>
          </a:p>
          <a:p>
            <a:r>
              <a:rPr lang="en-US" dirty="0" err="1" smtClean="0"/>
              <a:t>nanoHUB</a:t>
            </a:r>
            <a:r>
              <a:rPr lang="en-US" dirty="0" smtClean="0"/>
              <a:t> also hosts the </a:t>
            </a:r>
            <a:r>
              <a:rPr lang="en-CA" dirty="0" smtClean="0"/>
              <a:t>Good </a:t>
            </a:r>
            <a:r>
              <a:rPr lang="en-CA" dirty="0" err="1" smtClean="0"/>
              <a:t>nano</a:t>
            </a:r>
            <a:r>
              <a:rPr lang="en-CA" dirty="0" smtClean="0"/>
              <a:t> guide</a:t>
            </a:r>
          </a:p>
          <a:p>
            <a:r>
              <a:rPr lang="en-CA" dirty="0" smtClean="0">
                <a:hlinkClick r:id="rId2"/>
              </a:rPr>
              <a:t>https://www.youtube.com/watch?v=Aq7JqC4jg4g</a:t>
            </a:r>
            <a:r>
              <a:rPr lang="en-CA" dirty="0" smtClean="0"/>
              <a:t> and https://nanohub.org/groups/gng?page=HomePage</a:t>
            </a:r>
          </a:p>
          <a:p>
            <a:endParaRPr lang="en-US" dirty="0" smtClean="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lstStyle/>
          <a:p>
            <a:r>
              <a:rPr lang="en-CA" dirty="0" smtClean="0"/>
              <a:t>Chad </a:t>
            </a:r>
            <a:r>
              <a:rPr lang="en-CA" dirty="0" err="1" smtClean="0"/>
              <a:t>Mirkin</a:t>
            </a:r>
            <a:r>
              <a:rPr lang="en-CA" dirty="0" smtClean="0"/>
              <a:t> Northwestern University</a:t>
            </a:r>
          </a:p>
          <a:p>
            <a:pPr lvl="1"/>
            <a:r>
              <a:rPr lang="en-US" dirty="0" smtClean="0"/>
              <a:t>A team led by a physician-scientist and a chemist — from the fields of dermatology and nanotechnology — is the first to demonstrate the use of commercial moisturizers to deliver gene regulation technology that has great potential for life-saving therapies for skin cancers.</a:t>
            </a:r>
            <a:endParaRPr lang="en-CA" dirty="0" smtClean="0"/>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topical delivery of gene regulation technology to cells deep in the skin is extremely difficult because of the formidable defenses skin provides for the body. The Northwestern approach takes advantage of drugs consisting of novel spherical arrangements of nucleic acids. These structures, each about 1,000 times smaller than the diameter of a human hair, have the unique ability to recruit and bind to natural proteins that allow them to traverse the skin and enter cells. </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Skin and its defences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Researchers at Northwestern University (Illinois, US) have found a way to deliver gene regulation technology using skin moisturizers. From the </a:t>
            </a:r>
            <a:r>
              <a:rPr lang="en-US" dirty="0" smtClean="0">
                <a:hlinkClick r:id="rId2" tooltip="July 3, 2012 news item"/>
              </a:rPr>
              <a:t>July 3, 2012 news item</a:t>
            </a:r>
            <a:r>
              <a:rPr lang="en-US" dirty="0" smtClean="0"/>
              <a:t> on Science Blog,</a:t>
            </a:r>
          </a:p>
          <a:p>
            <a:pPr lvl="1"/>
            <a:r>
              <a:rPr lang="en-US" dirty="0" smtClean="0"/>
              <a:t>A team led by a physician-scientist and a chemist — from the fields of dermatology and nanotechnology — is the first to demonstrate the use of commercial moisturizers to deliver gene regulation technology that has great potential for life-saving therapies for skin cancers.</a:t>
            </a:r>
          </a:p>
          <a:p>
            <a:pPr lvl="1"/>
            <a:r>
              <a:rPr lang="en-US" dirty="0" smtClean="0"/>
              <a:t>The topical delivery of gene regulation technology to cells deep in the skin is extremely difficult because of the formidable defenses skin provides for the body.</a:t>
            </a:r>
          </a:p>
          <a:p>
            <a:r>
              <a:rPr lang="en-CA" dirty="0" smtClean="0"/>
              <a:t>(</a:t>
            </a:r>
            <a:r>
              <a:rPr lang="en-CA" dirty="0" smtClean="0">
                <a:hlinkClick r:id="rId3"/>
              </a:rPr>
              <a:t>http://www.frogheart.ca/?p=7215</a:t>
            </a:r>
            <a:r>
              <a:rPr lang="en-CA" dirty="0" smtClean="0"/>
              <a:t> July 2012)</a:t>
            </a:r>
            <a:endParaRPr lang="en-US" dirty="0" smtClean="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The key is the nanostructure’s spherical shape and nucleic acid density. Normal (linear) nucleic acids cannot get into cells, but these spherical nucleic acids can. Small interfering RNA (</a:t>
            </a:r>
            <a:r>
              <a:rPr lang="en-US" dirty="0" err="1" smtClean="0"/>
              <a:t>siRNA</a:t>
            </a:r>
            <a:r>
              <a:rPr lang="en-US" dirty="0" smtClean="0"/>
              <a:t>) surrounds a gold </a:t>
            </a:r>
            <a:r>
              <a:rPr lang="en-US" dirty="0" err="1" smtClean="0"/>
              <a:t>nanoparticle</a:t>
            </a:r>
            <a:r>
              <a:rPr lang="en-US" dirty="0" smtClean="0"/>
              <a:t> like a shell; the nucleic acids are highly oriented, densely packed and form a tiny sphere. The RNA’s sequence is programmed to target the disease-causing gene. ((</a:t>
            </a:r>
            <a:r>
              <a:rPr lang="en-US" dirty="0" smtClean="0">
                <a:hlinkClick r:id="rId2"/>
              </a:rPr>
              <a:t>http://www.frogheart.ca/?p=7215)</a:t>
            </a:r>
            <a:r>
              <a:rPr lang="en-US" dirty="0" smtClean="0"/>
              <a:t>) July 4, 2012</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RNAi</a:t>
            </a:r>
            <a:endParaRPr lang="en-US" dirty="0"/>
          </a:p>
        </p:txBody>
      </p:sp>
      <p:sp>
        <p:nvSpPr>
          <p:cNvPr id="3" name="Content Placeholder 2"/>
          <p:cNvSpPr>
            <a:spLocks noGrp="1"/>
          </p:cNvSpPr>
          <p:nvPr>
            <p:ph idx="1"/>
          </p:nvPr>
        </p:nvSpPr>
        <p:spPr/>
        <p:txBody>
          <a:bodyPr>
            <a:normAutofit/>
          </a:bodyPr>
          <a:lstStyle/>
          <a:p>
            <a:r>
              <a:rPr lang="en-CA" dirty="0" err="1" smtClean="0"/>
              <a:t>Tekmira</a:t>
            </a:r>
            <a:r>
              <a:rPr lang="en-CA" dirty="0" smtClean="0"/>
              <a:t> (Canadian company)</a:t>
            </a:r>
          </a:p>
          <a:p>
            <a:pPr lvl="1"/>
            <a:r>
              <a:rPr lang="en-US" dirty="0" smtClean="0"/>
              <a:t>leading developer of RNA interference (</a:t>
            </a:r>
            <a:r>
              <a:rPr lang="en-US" dirty="0" err="1" smtClean="0"/>
              <a:t>RNAi</a:t>
            </a:r>
            <a:r>
              <a:rPr lang="en-US" dirty="0" smtClean="0"/>
              <a:t>) therapeutics, today announces a licensing and collaboration agreement with </a:t>
            </a:r>
            <a:r>
              <a:rPr lang="en-US" dirty="0" err="1" smtClean="0"/>
              <a:t>Dicerna</a:t>
            </a:r>
            <a:r>
              <a:rPr lang="en-US" dirty="0" smtClean="0"/>
              <a:t> Pharmaceuticals, Inc. </a:t>
            </a:r>
            <a:r>
              <a:rPr lang="en-US" dirty="0" err="1" smtClean="0"/>
              <a:t>Tekmira</a:t>
            </a:r>
            <a:r>
              <a:rPr lang="en-US" dirty="0" smtClean="0"/>
              <a:t> has licensed its proprietary lipid </a:t>
            </a:r>
            <a:r>
              <a:rPr lang="en-US" dirty="0" err="1" smtClean="0"/>
              <a:t>nanoparticle</a:t>
            </a:r>
            <a:r>
              <a:rPr lang="en-US" dirty="0" smtClean="0"/>
              <a:t> (LNP) delivery technology for exclusive use in </a:t>
            </a:r>
            <a:r>
              <a:rPr lang="en-US" dirty="0" err="1" smtClean="0"/>
              <a:t>Dicerna’s</a:t>
            </a:r>
            <a:r>
              <a:rPr lang="en-US" dirty="0" smtClean="0"/>
              <a:t> primary </a:t>
            </a:r>
            <a:r>
              <a:rPr lang="en-US" dirty="0" err="1" smtClean="0"/>
              <a:t>hyperoxaluria</a:t>
            </a:r>
            <a:r>
              <a:rPr lang="en-US" dirty="0" smtClean="0"/>
              <a:t> type 1 (PH1) development program (liver disorder)</a:t>
            </a:r>
            <a:endParaRPr lang="en-CA" dirty="0" smtClean="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RNAi</a:t>
            </a:r>
            <a:endParaRPr lang="en-US" dirty="0"/>
          </a:p>
        </p:txBody>
      </p:sp>
      <p:sp>
        <p:nvSpPr>
          <p:cNvPr id="3" name="Content Placeholder 2"/>
          <p:cNvSpPr>
            <a:spLocks noGrp="1"/>
          </p:cNvSpPr>
          <p:nvPr>
            <p:ph idx="1"/>
          </p:nvPr>
        </p:nvSpPr>
        <p:spPr/>
        <p:txBody>
          <a:bodyPr>
            <a:normAutofit fontScale="85000" lnSpcReduction="20000"/>
          </a:bodyPr>
          <a:lstStyle/>
          <a:p>
            <a:r>
              <a:rPr lang="en-CA" dirty="0" smtClean="0"/>
              <a:t>Solstice Biologics</a:t>
            </a:r>
            <a:r>
              <a:rPr lang="en-US" dirty="0" smtClean="0"/>
              <a:t> (startup from University of California at San Diego)</a:t>
            </a:r>
          </a:p>
          <a:p>
            <a:pPr lvl="1"/>
            <a:r>
              <a:rPr lang="en-US" dirty="0" smtClean="0"/>
              <a:t>Small pieces of synthetic RNA trigger a RNA interference (</a:t>
            </a:r>
            <a:r>
              <a:rPr lang="en-US" dirty="0" err="1" smtClean="0"/>
              <a:t>RNAi</a:t>
            </a:r>
            <a:r>
              <a:rPr lang="en-US" dirty="0" smtClean="0"/>
              <a:t>) response that holds great therapeutic potential to treat a number of diseases, especially cancer and pandemic viruses. The problem is delivery — it is extremely difficult to get </a:t>
            </a:r>
            <a:r>
              <a:rPr lang="en-US" dirty="0" err="1" smtClean="0"/>
              <a:t>RNAi</a:t>
            </a:r>
            <a:r>
              <a:rPr lang="en-US" dirty="0" smtClean="0"/>
              <a:t> drugs inside the cells in which they are needed. To overcome this hurdle, researchers at University of California, San Diego School of Medicine have developed a way to chemically disguise </a:t>
            </a:r>
            <a:r>
              <a:rPr lang="en-US" dirty="0" err="1" smtClean="0"/>
              <a:t>RNAi</a:t>
            </a:r>
            <a:r>
              <a:rPr lang="en-US" dirty="0" smtClean="0"/>
              <a:t> drugs so that they are able to enter cells. Once inside, cellular machinery converts these disguised drug precursors — called </a:t>
            </a:r>
            <a:r>
              <a:rPr lang="en-US" dirty="0" err="1" smtClean="0"/>
              <a:t>siRNNs</a:t>
            </a:r>
            <a:r>
              <a:rPr lang="en-US" dirty="0" smtClean="0"/>
              <a:t> — into active </a:t>
            </a:r>
            <a:r>
              <a:rPr lang="en-US" dirty="0" err="1" smtClean="0"/>
              <a:t>RNAi</a:t>
            </a:r>
            <a:r>
              <a:rPr lang="en-US" dirty="0" smtClean="0"/>
              <a:t> drugs. </a:t>
            </a:r>
            <a:endParaRPr lang="en-CA" dirty="0" smtClean="0"/>
          </a:p>
          <a:p>
            <a:r>
              <a:rPr lang="en-CA" dirty="0" smtClean="0"/>
              <a:t>(</a:t>
            </a:r>
            <a:r>
              <a:rPr lang="en-CA" dirty="0" smtClean="0">
                <a:hlinkClick r:id="rId2"/>
              </a:rPr>
              <a:t>http://www.frogheart.ca/?p=15219</a:t>
            </a:r>
            <a:r>
              <a:rPr lang="en-CA" dirty="0" smtClean="0"/>
              <a:t>) Nov. 19, 2014</a:t>
            </a:r>
            <a:endParaRPr lang="en-US" dirty="0"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Arkansas</a:t>
            </a:r>
            <a:endParaRPr lang="en-US" dirty="0"/>
          </a:p>
        </p:txBody>
      </p:sp>
      <p:sp>
        <p:nvSpPr>
          <p:cNvPr id="3" name="Content Placeholder 2"/>
          <p:cNvSpPr>
            <a:spLocks noGrp="1"/>
          </p:cNvSpPr>
          <p:nvPr>
            <p:ph idx="1"/>
          </p:nvPr>
        </p:nvSpPr>
        <p:spPr/>
        <p:txBody>
          <a:bodyPr/>
          <a:lstStyle/>
          <a:p>
            <a:r>
              <a:rPr lang="en-CA" dirty="0" err="1" smtClean="0"/>
              <a:t>Nanoagriculture</a:t>
            </a:r>
            <a:endParaRPr lang="en-CA" dirty="0" smtClean="0"/>
          </a:p>
          <a:p>
            <a:pPr lvl="1"/>
            <a:r>
              <a:rPr lang="en-US" dirty="0" smtClean="0"/>
              <a:t>Apparently carbon </a:t>
            </a:r>
            <a:r>
              <a:rPr lang="en-US" dirty="0" err="1" smtClean="0"/>
              <a:t>nanotubes</a:t>
            </a:r>
            <a:r>
              <a:rPr lang="en-US" dirty="0" smtClean="0"/>
              <a:t> can have a positive effect on crops. According to researchers in </a:t>
            </a:r>
            <a:r>
              <a:rPr lang="en-US" dirty="0" err="1" smtClean="0"/>
              <a:t>Arkansaa</a:t>
            </a:r>
            <a:r>
              <a:rPr lang="en-US" dirty="0" smtClean="0"/>
              <a:t>, </a:t>
            </a:r>
            <a:r>
              <a:rPr lang="en-US" dirty="0" err="1" smtClean="0"/>
              <a:t>Mariya</a:t>
            </a:r>
            <a:r>
              <a:rPr lang="en-US" dirty="0" smtClean="0"/>
              <a:t> </a:t>
            </a:r>
            <a:r>
              <a:rPr lang="en-US" dirty="0" err="1" smtClean="0"/>
              <a:t>Khodakovskaya</a:t>
            </a:r>
            <a:r>
              <a:rPr lang="en-US" dirty="0" smtClean="0"/>
              <a:t>, </a:t>
            </a:r>
            <a:r>
              <a:rPr lang="en-US" dirty="0" err="1" smtClean="0"/>
              <a:t>Alexandru</a:t>
            </a:r>
            <a:r>
              <a:rPr lang="en-US" dirty="0" smtClean="0"/>
              <a:t> </a:t>
            </a:r>
            <a:r>
              <a:rPr lang="en-US" dirty="0" err="1" smtClean="0"/>
              <a:t>Biris</a:t>
            </a:r>
            <a:r>
              <a:rPr lang="en-US" dirty="0" smtClean="0"/>
              <a:t>, and their colleagues, the treated seeds (tomato) sprouted twice as fast and grew more than twice as much as their untreated </a:t>
            </a:r>
            <a:r>
              <a:rPr lang="en-US" dirty="0" err="1" smtClean="0"/>
              <a:t>neighbours</a:t>
            </a:r>
            <a:r>
              <a:rPr lang="en-US" dirty="0" smtClean="0"/>
              <a:t>. (</a:t>
            </a:r>
            <a:r>
              <a:rPr lang="en-US" dirty="0" smtClean="0">
                <a:hlinkClick r:id="rId2"/>
              </a:rPr>
              <a:t>http://www.frogheart.ca/?p=559</a:t>
            </a:r>
            <a:r>
              <a:rPr lang="en-US" dirty="0" smtClean="0"/>
              <a:t>)</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Arkansas</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CA" dirty="0" smtClean="0"/>
          </a:p>
          <a:p>
            <a:endParaRPr lang="en-US" dirty="0" smtClean="0">
              <a:hlinkClick r:id="rId2"/>
            </a:endParaRPr>
          </a:p>
          <a:p>
            <a:endParaRPr lang="en-US" dirty="0" smtClean="0">
              <a:hlinkClick r:id="rId2"/>
            </a:endParaRPr>
          </a:p>
          <a:p>
            <a:endParaRPr lang="en-US" dirty="0" smtClean="0">
              <a:hlinkClick r:id="rId2"/>
            </a:endParaRPr>
          </a:p>
          <a:p>
            <a:endParaRPr lang="en-CA" dirty="0" smtClean="0">
              <a:hlinkClick r:id="rId2"/>
            </a:endParaRPr>
          </a:p>
          <a:p>
            <a:endParaRPr lang="en-US" dirty="0" smtClean="0">
              <a:hlinkClick r:id="rId2"/>
            </a:endParaRPr>
          </a:p>
          <a:p>
            <a:endParaRPr lang="en-US" dirty="0" smtClean="0">
              <a:hlinkClick r:id="rId2"/>
            </a:endParaRPr>
          </a:p>
          <a:p>
            <a:r>
              <a:rPr lang="en-US" dirty="0" smtClean="0">
                <a:hlinkClick r:id="rId2"/>
              </a:rPr>
              <a:t>http://www.nanowerk.com/spotlight/spotid=12822.php</a:t>
            </a:r>
            <a:r>
              <a:rPr lang="en-US" dirty="0" smtClean="0"/>
              <a:t>  Sept. 2009: Nanotechnology dramatically affects plant growth (review of </a:t>
            </a:r>
            <a:r>
              <a:rPr lang="en-US" dirty="0" err="1" smtClean="0"/>
              <a:t>nano</a:t>
            </a:r>
            <a:r>
              <a:rPr lang="en-US" dirty="0" smtClean="0"/>
              <a:t> &amp; agriculture)</a:t>
            </a:r>
            <a:endParaRPr lang="en-US" dirty="0"/>
          </a:p>
        </p:txBody>
      </p:sp>
      <p:pic>
        <p:nvPicPr>
          <p:cNvPr id="4" name="Picture 3" descr="CNTs_tomato plants.jpg"/>
          <p:cNvPicPr>
            <a:picLocks noChangeAspect="1"/>
          </p:cNvPicPr>
          <p:nvPr/>
        </p:nvPicPr>
        <p:blipFill>
          <a:blip r:embed="rId3" cstate="print"/>
          <a:stretch>
            <a:fillRect/>
          </a:stretch>
        </p:blipFill>
        <p:spPr>
          <a:xfrm>
            <a:off x="2019301" y="1168528"/>
            <a:ext cx="4973248" cy="3555872"/>
          </a:xfrm>
          <a:prstGeom prst="rect">
            <a:avLst/>
          </a:prstGeom>
        </p:spPr>
      </p:pic>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Arkansas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scientists report the first evidence that CNTs penetrate the hard outer coating of seeds, and have beneficial effects. </a:t>
            </a:r>
            <a:r>
              <a:rPr lang="en-US" dirty="0" err="1" smtClean="0"/>
              <a:t>Nanotube</a:t>
            </a:r>
            <a:r>
              <a:rPr lang="en-US" dirty="0" smtClean="0"/>
              <a:t>-exposed seeds sprouted up to two times faster than control seeds and the seedlings weighed more than twice as much as the untreated plants. Those effects may occur because </a:t>
            </a:r>
            <a:r>
              <a:rPr lang="en-US" dirty="0" err="1" smtClean="0"/>
              <a:t>nanotubes</a:t>
            </a:r>
            <a:r>
              <a:rPr lang="en-US" dirty="0" smtClean="0"/>
              <a:t> penetrate the seed coat and boost water uptake, the researchers state. “This observed positive effect of CNTs on the seed germination could have significant economic importance for agriculture, horticulture, and the energy sector, such as for production of </a:t>
            </a:r>
            <a:r>
              <a:rPr lang="en-US" dirty="0" err="1" smtClean="0"/>
              <a:t>biofuels</a:t>
            </a:r>
            <a:r>
              <a:rPr lang="en-US" dirty="0" smtClean="0"/>
              <a:t>,” they add.</a:t>
            </a:r>
          </a:p>
          <a:p>
            <a:r>
              <a:rPr lang="en-US" dirty="0" smtClean="0">
                <a:hlinkClick r:id="rId2"/>
              </a:rPr>
              <a:t>http://www.nanowerk.com/news/newsid=13156.php</a:t>
            </a:r>
            <a:r>
              <a:rPr lang="en-US" dirty="0" smtClean="0"/>
              <a:t> (Oct. 2009)</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Texas</a:t>
            </a:r>
            <a:endParaRPr lang="en-US" dirty="0"/>
          </a:p>
        </p:txBody>
      </p:sp>
      <p:sp>
        <p:nvSpPr>
          <p:cNvPr id="3" name="Content Placeholder 2"/>
          <p:cNvSpPr>
            <a:spLocks noGrp="1"/>
          </p:cNvSpPr>
          <p:nvPr>
            <p:ph idx="1"/>
          </p:nvPr>
        </p:nvSpPr>
        <p:spPr/>
        <p:txBody>
          <a:bodyPr/>
          <a:lstStyle/>
          <a:p>
            <a:r>
              <a:rPr lang="en-US" dirty="0" smtClean="0"/>
              <a:t>Providing Safe Foods: Safety of </a:t>
            </a:r>
            <a:r>
              <a:rPr lang="en-US" dirty="0" err="1" smtClean="0"/>
              <a:t>nanoparticles</a:t>
            </a:r>
            <a:r>
              <a:rPr lang="en-US" dirty="0" smtClean="0"/>
              <a:t> in food crops is still unclear</a:t>
            </a:r>
          </a:p>
          <a:p>
            <a:r>
              <a:rPr lang="en-US" dirty="0" smtClean="0"/>
              <a:t>August 22, 2011</a:t>
            </a:r>
          </a:p>
          <a:p>
            <a:r>
              <a:rPr lang="en-US" dirty="0" smtClean="0"/>
              <a:t>Podcast http://www.acs.org/content/acs/en/pressroom/podcasts/globalchallenges/safefood1/providing-safe-foods-safety-of-nanoparticles-in-food-crops-is-still-unclear.html</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Food, agriculture, and </a:t>
            </a:r>
            <a:r>
              <a:rPr lang="en-CA" dirty="0" err="1" smtClean="0"/>
              <a:t>nano</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Don’t ask, don’t tell (</a:t>
            </a:r>
            <a:r>
              <a:rPr lang="en-CA" dirty="0" smtClean="0">
                <a:hlinkClick r:id="rId2"/>
              </a:rPr>
              <a:t>http://www.frogheart.ca/?p=5805</a:t>
            </a:r>
            <a:r>
              <a:rPr lang="en-CA" dirty="0" smtClean="0"/>
              <a:t> Feb. 2012)</a:t>
            </a:r>
          </a:p>
          <a:p>
            <a:pPr lvl="1"/>
            <a:r>
              <a:rPr lang="en-US" dirty="0" smtClean="0"/>
              <a:t>Back in the early 2000’s, food nanotechnology seemed to be a very hot topic and large industrial food companies were eager to explore new opportunities offered by nanotechnology applications. Then, as critical voices from NGOs (see for instance </a:t>
            </a:r>
            <a:r>
              <a:rPr lang="en-US" dirty="0" err="1" smtClean="0"/>
              <a:t>FoE’s</a:t>
            </a:r>
            <a:r>
              <a:rPr lang="en-US" dirty="0" smtClean="0"/>
              <a:t> report: “Out of the laboratory and on to our plates: Nanotechnology in food and agriculture”) and regulators (UK House of Lords report: “Nanotechnologies and Food”) appeared, the food industry went into silent mode (see our </a:t>
            </a:r>
            <a:r>
              <a:rPr lang="en-US" dirty="0" err="1" smtClean="0"/>
              <a:t>Nanowerk</a:t>
            </a:r>
            <a:r>
              <a:rPr lang="en-US" dirty="0" smtClean="0"/>
              <a:t> Spotlight: “Food nanotechnology – how the industry is blowing it”). But</a:t>
            </a:r>
            <a:r>
              <a:rPr lang="en-US" b="1" dirty="0" smtClean="0"/>
              <a:t> that doesn’t mean that food nanotechnologies aren’t being researched and developed in labs around the world</a:t>
            </a:r>
            <a:r>
              <a:rPr lang="en-US" dirty="0" smtClean="0"/>
              <a:t>. (</a:t>
            </a:r>
            <a:r>
              <a:rPr lang="en-US" dirty="0" smtClean="0">
                <a:hlinkClick r:id="rId3"/>
              </a:rPr>
              <a:t>http://www.nanowerk.com/spotlight/spotid=24155.php</a:t>
            </a:r>
            <a:r>
              <a:rPr lang="en-US" dirty="0" smtClean="0"/>
              <a:t> 2012)</a:t>
            </a:r>
            <a:endParaRPr lang="en-CA" dirty="0" smtClean="0"/>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Food, agriculture,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Processed </a:t>
            </a:r>
            <a:r>
              <a:rPr lang="en-US" b="1" dirty="0" err="1" smtClean="0"/>
              <a:t>nanostructured</a:t>
            </a:r>
            <a:r>
              <a:rPr lang="en-US" b="1" dirty="0" smtClean="0"/>
              <a:t> or -textured food</a:t>
            </a:r>
            <a:r>
              <a:rPr lang="en-US" dirty="0" smtClean="0"/>
              <a:t> (e.g. less use of fat and emulsifiers, better taste) A number of </a:t>
            </a:r>
            <a:r>
              <a:rPr lang="en-US" dirty="0" err="1" smtClean="0"/>
              <a:t>nanostructured</a:t>
            </a:r>
            <a:r>
              <a:rPr lang="en-US" dirty="0" smtClean="0"/>
              <a:t> food ingredients and additives understood to be in the R&amp;D pipeline; </a:t>
            </a:r>
            <a:r>
              <a:rPr lang="en-US" dirty="0" err="1" smtClean="0"/>
              <a:t>eg</a:t>
            </a:r>
            <a:r>
              <a:rPr lang="en-US" dirty="0" smtClean="0"/>
              <a:t>. mayonnaise</a:t>
            </a:r>
            <a:endParaRPr lang="en-US" b="1" dirty="0" smtClean="0"/>
          </a:p>
          <a:p>
            <a:r>
              <a:rPr lang="en-US" b="1" dirty="0" err="1" smtClean="0"/>
              <a:t>Nanocarrier</a:t>
            </a:r>
            <a:r>
              <a:rPr lang="en-US" b="1" dirty="0" smtClean="0"/>
              <a:t> systems for delivery of nutrients and supplements</a:t>
            </a:r>
            <a:r>
              <a:rPr lang="en-US" dirty="0" smtClean="0"/>
              <a:t> in the form of </a:t>
            </a:r>
            <a:r>
              <a:rPr lang="en-US" dirty="0" err="1" smtClean="0"/>
              <a:t>liposomes</a:t>
            </a:r>
            <a:r>
              <a:rPr lang="en-US" dirty="0" smtClean="0"/>
              <a:t> or biopolymer-based </a:t>
            </a:r>
            <a:r>
              <a:rPr lang="en-US" dirty="0" err="1" smtClean="0"/>
              <a:t>nanoencapsulated</a:t>
            </a:r>
            <a:r>
              <a:rPr lang="en-US" dirty="0" smtClean="0"/>
              <a:t> substances A number are commercially available in some countries and over the internet </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Food, agriculture, and </a:t>
            </a:r>
            <a:r>
              <a:rPr lang="en-CA" dirty="0" err="1" smtClean="0"/>
              <a:t>nano</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Organic </a:t>
            </a:r>
            <a:r>
              <a:rPr lang="en-US" b="1" dirty="0" err="1" smtClean="0"/>
              <a:t>nanosized</a:t>
            </a:r>
            <a:r>
              <a:rPr lang="en-US" b="1" dirty="0" smtClean="0"/>
              <a:t> additives</a:t>
            </a:r>
            <a:r>
              <a:rPr lang="en-US" dirty="0" smtClean="0"/>
              <a:t> for food, supplements and animal feed Materials range from colors, preservatives, flavorings to supplements and antimicrobials </a:t>
            </a:r>
          </a:p>
          <a:p>
            <a:r>
              <a:rPr lang="en-US" b="1" dirty="0" smtClean="0"/>
              <a:t>Inorganic </a:t>
            </a:r>
            <a:r>
              <a:rPr lang="en-US" b="1" dirty="0" err="1" smtClean="0"/>
              <a:t>nanosized</a:t>
            </a:r>
            <a:r>
              <a:rPr lang="en-US" b="1" dirty="0" smtClean="0"/>
              <a:t> additives</a:t>
            </a:r>
            <a:r>
              <a:rPr lang="en-US" dirty="0" smtClean="0"/>
              <a:t> for food, health food, and animal feed A range of inorganic additives (silver, iron, silica, titanium dioxide, selenium, platinum, calcium, magnesium) is available for supplements, </a:t>
            </a:r>
            <a:r>
              <a:rPr lang="en-US" dirty="0" err="1" smtClean="0"/>
              <a:t>nutraceuticals</a:t>
            </a:r>
            <a:r>
              <a:rPr lang="en-US" dirty="0" smtClean="0"/>
              <a:t>, and food and feed applications</a:t>
            </a:r>
          </a:p>
          <a:p>
            <a:r>
              <a:rPr lang="en-US" dirty="0" smtClean="0"/>
              <a:t>Food applications of nanotechnologies: An overview of opportunities and challenges for developing countries in Trends in Food Science &amp; Technology Volume 22, Issue 11, November 2011, Pages 595–603 </a:t>
            </a:r>
            <a:r>
              <a:rPr lang="en-US" dirty="0" err="1" smtClean="0"/>
              <a:t>Agri</a:t>
            </a:r>
            <a:r>
              <a:rPr lang="en-US" dirty="0" smtClean="0"/>
              <a:t>-food </a:t>
            </a:r>
            <a:r>
              <a:rPr lang="en-US" dirty="0" err="1" smtClean="0"/>
              <a:t>nano</a:t>
            </a:r>
            <a:r>
              <a:rPr lang="en-US" dirty="0" smtClean="0"/>
              <a:t> applications: ensuring social benefits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Brain and its defences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Nov. 22, 2013--The University of Delaware’s Emily Day is a part of a team of researchers that has developed a </a:t>
            </a:r>
            <a:r>
              <a:rPr lang="en-US" dirty="0" err="1" smtClean="0"/>
              <a:t>nanotherapeutic</a:t>
            </a:r>
            <a:r>
              <a:rPr lang="en-US" dirty="0" smtClean="0"/>
              <a:t> capable of penetrating the blood-brain barrier.</a:t>
            </a:r>
          </a:p>
          <a:p>
            <a:r>
              <a:rPr lang="en-US" dirty="0" smtClean="0"/>
              <a:t>Previously believed impossible, the groundbreaking development could have implications in the treatment of </a:t>
            </a:r>
            <a:r>
              <a:rPr lang="en-US" dirty="0" err="1" smtClean="0"/>
              <a:t>Glioblastoma</a:t>
            </a:r>
            <a:r>
              <a:rPr lang="en-US" dirty="0" smtClean="0"/>
              <a:t> </a:t>
            </a:r>
            <a:r>
              <a:rPr lang="en-US" dirty="0" err="1" smtClean="0"/>
              <a:t>multiforme</a:t>
            </a:r>
            <a:r>
              <a:rPr lang="en-US" dirty="0" smtClean="0"/>
              <a:t> (GBM), a lethal form of malignant brain tumors that is considered one of the deadliest human cancers. It may also benefit research for neurodegenerative diseases such as Parkinson’s disease, traumatic brain injury and multiple forms of cancer.</a:t>
            </a:r>
          </a:p>
          <a:p>
            <a:r>
              <a:rPr lang="en-CA" dirty="0" smtClean="0"/>
              <a:t>(http://www.udel.edu/udaily/2014/nov/cancer-nanotherapeutic-112213.html)</a:t>
            </a:r>
            <a:endParaRPr lang="en-US" dirty="0" smtClean="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Food, </a:t>
            </a:r>
            <a:r>
              <a:rPr lang="en-CA" dirty="0" err="1" smtClean="0"/>
              <a:t>nano</a:t>
            </a:r>
            <a:r>
              <a:rPr lang="en-CA" dirty="0" smtClean="0"/>
              <a:t>, and agriculture</a:t>
            </a:r>
            <a:endParaRPr lang="en-US" dirty="0"/>
          </a:p>
        </p:txBody>
      </p:sp>
      <p:sp>
        <p:nvSpPr>
          <p:cNvPr id="3" name="Content Placeholder 2"/>
          <p:cNvSpPr>
            <a:spLocks noGrp="1"/>
          </p:cNvSpPr>
          <p:nvPr>
            <p:ph idx="1"/>
          </p:nvPr>
        </p:nvSpPr>
        <p:spPr/>
        <p:txBody>
          <a:bodyPr>
            <a:normAutofit fontScale="92500"/>
          </a:bodyPr>
          <a:lstStyle/>
          <a:p>
            <a:r>
              <a:rPr lang="en-US" dirty="0" smtClean="0"/>
              <a:t>UK’s House of Lords Science, Technology and Industry Committee releases a food and </a:t>
            </a:r>
            <a:r>
              <a:rPr lang="en-US" dirty="0" err="1" smtClean="0"/>
              <a:t>nano</a:t>
            </a:r>
            <a:r>
              <a:rPr lang="en-US" dirty="0" smtClean="0"/>
              <a:t> report in Jan. 2010</a:t>
            </a:r>
          </a:p>
          <a:p>
            <a:r>
              <a:rPr lang="en-US" dirty="0" smtClean="0"/>
              <a:t>I found that overall there was a good balance between sympathy for industry interests and concern for health issues. Some of the strongest language in the report was used in the sections on </a:t>
            </a:r>
            <a:r>
              <a:rPr lang="en-US" dirty="0" err="1" smtClean="0"/>
              <a:t>nanotoxicology</a:t>
            </a:r>
            <a:r>
              <a:rPr lang="en-US" dirty="0" smtClean="0"/>
              <a:t> and its lack of research.</a:t>
            </a:r>
          </a:p>
          <a:p>
            <a:r>
              <a:rPr lang="en-US" dirty="0" smtClean="0"/>
              <a:t>http://www.frogheart.ca/?p=652</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Food, </a:t>
            </a:r>
            <a:r>
              <a:rPr lang="en-CA" dirty="0" err="1" smtClean="0"/>
              <a:t>nano</a:t>
            </a:r>
            <a:r>
              <a:rPr lang="en-CA" dirty="0" smtClean="0"/>
              <a:t>, and agriculture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Dr. Mike Knowles, global scientific and regulatory affairs vice president for Coca-Cola:</a:t>
            </a:r>
          </a:p>
          <a:p>
            <a:r>
              <a:rPr lang="en-US" dirty="0" smtClean="0"/>
              <a:t>Lord Krebs, chairman of the Science and Technology Committee, scolded the sector over its </a:t>
            </a:r>
            <a:r>
              <a:rPr lang="en-US" i="1" dirty="0" smtClean="0"/>
              <a:t>“reluctance to put its head above the parapet and declare openly what kind of research was going on to develop nanotechnology in food”.</a:t>
            </a:r>
            <a:r>
              <a:rPr lang="en-US" dirty="0" smtClean="0"/>
              <a:t> The report [Nanotechnologies and Food: Science and Technology Committee Report] backed the introduction of a public register on the </a:t>
            </a:r>
            <a:r>
              <a:rPr lang="en-US" dirty="0" err="1" smtClean="0"/>
              <a:t>nano</a:t>
            </a:r>
            <a:r>
              <a:rPr lang="en-US" dirty="0" smtClean="0"/>
              <a:t>-research to assuage consumer anxiety.</a:t>
            </a:r>
          </a:p>
          <a:p>
            <a:r>
              <a:rPr lang="en-US" dirty="0" smtClean="0"/>
              <a:t>But Dr Knowles rejected the criticisms and said it was a failure of the committee to grasp basic commercial realities.</a:t>
            </a:r>
            <a:endParaRPr lang="en-CA" dirty="0" smtClean="0"/>
          </a:p>
          <a:p>
            <a:r>
              <a:rPr lang="en-CA" dirty="0" smtClean="0"/>
              <a:t>http://www.foodproductiondaily.com/Safety-Regulation/Economic-woes-curbing-nano-advances-as-industry-rejects-secrecy-criticismOct. 2011</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Food, </a:t>
            </a:r>
            <a:r>
              <a:rPr lang="en-CA" dirty="0" err="1" smtClean="0"/>
              <a:t>nano</a:t>
            </a:r>
            <a:r>
              <a:rPr lang="en-CA" dirty="0" smtClean="0"/>
              <a:t>, and agriculture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https://www.youtube.com/watch?v=q0R9az7P6h0</a:t>
            </a:r>
            <a:r>
              <a:rPr lang="en-US" dirty="0" smtClean="0"/>
              <a:t> (May 2013)</a:t>
            </a:r>
          </a:p>
          <a:p>
            <a:r>
              <a:rPr lang="en-US" dirty="0" smtClean="0"/>
              <a:t>IATP's Dr. Steve </a:t>
            </a:r>
            <a:r>
              <a:rPr lang="en-US" dirty="0" err="1" smtClean="0"/>
              <a:t>Suppan</a:t>
            </a:r>
            <a:r>
              <a:rPr lang="en-US" dirty="0" smtClean="0"/>
              <a:t>, author of "</a:t>
            </a:r>
            <a:r>
              <a:rPr lang="en-US" dirty="0" err="1" smtClean="0"/>
              <a:t>Nanomaterials</a:t>
            </a:r>
            <a:r>
              <a:rPr lang="en-US" dirty="0" smtClean="0"/>
              <a:t> In Soil: Our Future Food Chain?," and </a:t>
            </a:r>
            <a:r>
              <a:rPr lang="en-US" dirty="0" err="1" smtClean="0"/>
              <a:t>Jaydee</a:t>
            </a:r>
            <a:r>
              <a:rPr lang="en-US" dirty="0" smtClean="0"/>
              <a:t> Hanson, Senior Policy Analyst at the Center for Food Safety will lead the webinar. </a:t>
            </a:r>
            <a:r>
              <a:rPr lang="en-US" dirty="0" err="1" smtClean="0"/>
              <a:t>Jaydee</a:t>
            </a:r>
            <a:r>
              <a:rPr lang="en-US" dirty="0" smtClean="0"/>
              <a:t> Hanson will speak on </a:t>
            </a:r>
            <a:r>
              <a:rPr lang="en-US" dirty="0" err="1" smtClean="0"/>
              <a:t>nanoparticles</a:t>
            </a:r>
            <a:r>
              <a:rPr lang="en-US" dirty="0" smtClean="0"/>
              <a:t> in food and food packaging, and Steve </a:t>
            </a:r>
            <a:r>
              <a:rPr lang="en-US" dirty="0" err="1" smtClean="0"/>
              <a:t>Suppan</a:t>
            </a:r>
            <a:r>
              <a:rPr lang="en-US" dirty="0" smtClean="0"/>
              <a:t> will cover </a:t>
            </a:r>
            <a:r>
              <a:rPr lang="en-US" dirty="0" err="1" smtClean="0"/>
              <a:t>nanofertilizers</a:t>
            </a:r>
            <a:r>
              <a:rPr lang="en-US" dirty="0" smtClean="0"/>
              <a:t> and soil health.</a:t>
            </a:r>
            <a:br>
              <a:rPr lang="en-US" dirty="0" smtClean="0"/>
            </a:b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Nano</a:t>
            </a:r>
            <a:r>
              <a:rPr lang="en-CA" dirty="0" smtClean="0"/>
              <a:t> sunscreens in the environment?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smtClean="0"/>
              <a:t>Nanoparticles</a:t>
            </a:r>
            <a:r>
              <a:rPr lang="en-US" b="1" dirty="0" smtClean="0"/>
              <a:t> in </a:t>
            </a:r>
            <a:r>
              <a:rPr lang="en-US" b="1" dirty="0" err="1" smtClean="0"/>
              <a:t>sunblock</a:t>
            </a:r>
            <a:r>
              <a:rPr lang="en-US" b="1" dirty="0" smtClean="0"/>
              <a:t> pose potential hazard to sea life </a:t>
            </a:r>
          </a:p>
          <a:p>
            <a:r>
              <a:rPr lang="en-US" dirty="0" smtClean="0"/>
              <a:t>Antonio Tovar-Sanchez and David </a:t>
            </a:r>
            <a:r>
              <a:rPr lang="en-US" dirty="0" err="1" smtClean="0"/>
              <a:t>Sánchez-Quiles</a:t>
            </a:r>
            <a:r>
              <a:rPr lang="en-US" dirty="0" smtClean="0"/>
              <a:t> point out that other than staying indoors, slathering on sunscreen is currently the best way to protect skin from the sun’s harmful rays. But when sunbathers splash into the ocean to cool off, some of their lotions and creams get rinsed into the water. The problem is that titanium dioxide and zinc oxide </a:t>
            </a:r>
            <a:r>
              <a:rPr lang="en-US" dirty="0" err="1" smtClean="0"/>
              <a:t>nanoparticles</a:t>
            </a:r>
            <a:r>
              <a:rPr lang="en-US" dirty="0" smtClean="0"/>
              <a:t>, which are common ingredients in </a:t>
            </a:r>
            <a:r>
              <a:rPr lang="en-US" dirty="0" err="1" smtClean="0"/>
              <a:t>sunblock</a:t>
            </a:r>
            <a:r>
              <a:rPr lang="en-US" dirty="0" smtClean="0"/>
              <a:t>, can react with ultraviolet light from the sun and form new compounds, such as hydrogen peroxide, that could be toxic.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Nano</a:t>
            </a:r>
            <a:r>
              <a:rPr lang="en-CA" dirty="0" smtClean="0"/>
              <a:t> sunscreens in the environment?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investigate the matter, they hit the beach. They went to Majorca Island’s Palmira beach on the Mediterranean along with about 10,000 beachgoers, a small portion of the more than 200 million tourists that flock to Mediterranean shores every year. Based on lab tests, seawater sampling and tourism data, the researchers concluded that titanium dioxide from </a:t>
            </a:r>
            <a:r>
              <a:rPr lang="en-US" dirty="0" err="1" smtClean="0"/>
              <a:t>sunblock</a:t>
            </a:r>
            <a:r>
              <a:rPr lang="en-US" dirty="0" smtClean="0"/>
              <a:t> was largely responsible for a dramatic summertime spike in hydrogen peroxide levels in coastal waters — with potentially dangerous consequences for aquatic life. </a:t>
            </a:r>
          </a:p>
          <a:p>
            <a:r>
              <a:rPr lang="en-US" dirty="0" smtClean="0"/>
              <a:t>(</a:t>
            </a:r>
            <a:r>
              <a:rPr lang="en-US" dirty="0" smtClean="0">
                <a:hlinkClick r:id="rId2"/>
              </a:rPr>
              <a:t>http://www.nanowerk.com/nanotechnology-news/newsid=37020.php</a:t>
            </a:r>
            <a:r>
              <a:rPr lang="en-US"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FOE 2014</a:t>
            </a:r>
            <a:endParaRPr lang="en-US" dirty="0"/>
          </a:p>
        </p:txBody>
      </p:sp>
      <p:sp>
        <p:nvSpPr>
          <p:cNvPr id="3" name="Content Placeholder 2"/>
          <p:cNvSpPr>
            <a:spLocks noGrp="1"/>
          </p:cNvSpPr>
          <p:nvPr>
            <p:ph idx="1"/>
          </p:nvPr>
        </p:nvSpPr>
        <p:spPr/>
        <p:txBody>
          <a:bodyPr>
            <a:normAutofit lnSpcReduction="10000"/>
          </a:bodyPr>
          <a:lstStyle/>
          <a:p>
            <a:r>
              <a:rPr lang="en-CA" dirty="0" smtClean="0"/>
              <a:t>As of 2014, FOE seems to be focusing on food</a:t>
            </a:r>
            <a:endParaRPr lang="en-US" dirty="0" smtClean="0"/>
          </a:p>
          <a:p>
            <a:r>
              <a:rPr lang="en-US" dirty="0" smtClean="0"/>
              <a:t>It seems the food and </a:t>
            </a:r>
            <a:r>
              <a:rPr lang="en-US" dirty="0" err="1" smtClean="0"/>
              <a:t>nano</a:t>
            </a:r>
            <a:r>
              <a:rPr lang="en-US" dirty="0" smtClean="0"/>
              <a:t> debate of Spring/Summer 2014 has died down, for a while at least. The first volley (from my perspective) was the May 2014 release of ‘Way too little: Our Government’s failure to regulate </a:t>
            </a:r>
            <a:r>
              <a:rPr lang="en-US" dirty="0" err="1" smtClean="0"/>
              <a:t>nanomaterials</a:t>
            </a:r>
            <a:r>
              <a:rPr lang="en-US" dirty="0" smtClean="0"/>
              <a:t> in food and agriculture’ by the Friends of the Earth (FOE) Australia.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FOE 2014</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Shortly after FOE food report,</a:t>
            </a:r>
            <a:endParaRPr lang="en-US" dirty="0" smtClean="0"/>
          </a:p>
          <a:p>
            <a:r>
              <a:rPr lang="en-US" dirty="0" smtClean="0"/>
              <a:t>Tom </a:t>
            </a:r>
            <a:r>
              <a:rPr lang="en-US" dirty="0" err="1" smtClean="0"/>
              <a:t>Philpott</a:t>
            </a:r>
            <a:r>
              <a:rPr lang="en-US" dirty="0" smtClean="0"/>
              <a:t> in a May 28, 2014 article for Mother Jones magazine titled ‘Big Dairy Is Putting Microscopic Pieces of Metal in Your Food’</a:t>
            </a:r>
          </a:p>
          <a:p>
            <a:pPr lvl="1"/>
            <a:r>
              <a:rPr lang="en-US" dirty="0" smtClean="0"/>
              <a:t>Examples include Silk Original Soy Milk, Rice Dream Rice Drink, Hershey’s Bliss Dark Chocolate, and Kraft’s iconic American Cheese Singles, all of which now contain </a:t>
            </a:r>
            <a:r>
              <a:rPr lang="en-US" dirty="0" err="1" smtClean="0"/>
              <a:t>nano</a:t>
            </a:r>
            <a:r>
              <a:rPr lang="en-US" dirty="0" smtClean="0"/>
              <a:t>-size titanium dioxide*. As recently as 2008, only eight US food products were known to contain </a:t>
            </a:r>
            <a:r>
              <a:rPr lang="en-US" dirty="0" err="1" smtClean="0"/>
              <a:t>nanoparticles</a:t>
            </a:r>
            <a:r>
              <a:rPr lang="en-US" dirty="0" smtClean="0"/>
              <a:t> [PEN Inventory], according to a recent analysis [May 2014 report] from Friends of the Earth—a more than tenfold increase in just six years.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FOE 2014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the meantime, Dr. Andrew Maynard (Director of the University of Michigan’s Risk Science Center) strongly countered </a:t>
            </a:r>
            <a:r>
              <a:rPr lang="en-US" dirty="0" err="1" smtClean="0"/>
              <a:t>Philpott’s</a:t>
            </a:r>
            <a:r>
              <a:rPr lang="en-US" dirty="0" smtClean="0"/>
              <a:t> Mother Jones article with his own article published both on The Conversation (June 3, 2014) and on </a:t>
            </a:r>
            <a:r>
              <a:rPr lang="en-US" dirty="0" err="1" smtClean="0"/>
              <a:t>Nanowerk</a:t>
            </a:r>
            <a:r>
              <a:rPr lang="en-US" dirty="0" smtClean="0"/>
              <a:t> (June 4, 2014), …</a:t>
            </a:r>
          </a:p>
          <a:p>
            <a:pPr lvl="1"/>
            <a:r>
              <a:rPr lang="en-US" dirty="0" smtClean="0"/>
              <a:t>In 2006, the inventory (PEN Inventory] was voluntary and there was no oversight. At that time, eight food products had been added to the list. In 2013, the inventory was revived (</a:t>
            </a:r>
            <a:r>
              <a:rPr lang="en-US" dirty="0" smtClean="0">
                <a:hlinkClick r:id="rId2" tooltip="Oct. 28, 2013 posting"/>
              </a:rPr>
              <a:t>Oct. 28, 2013 posting</a:t>
            </a:r>
            <a:r>
              <a:rPr lang="en-US" dirty="0" smtClean="0"/>
              <a:t>) and new information added from a 2012 academic paper. The products from the 2012 paper may have predated the 2006 inventory products, or not.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Food and </a:t>
            </a:r>
            <a:r>
              <a:rPr lang="en-CA" dirty="0" err="1" smtClean="0"/>
              <a:t>nano</a:t>
            </a:r>
            <a:r>
              <a:rPr lang="en-CA" dirty="0" smtClean="0"/>
              <a:t> and a summer 2014 roundup</a:t>
            </a:r>
            <a:endParaRPr lang="en-US" dirty="0"/>
          </a:p>
        </p:txBody>
      </p:sp>
      <p:sp>
        <p:nvSpPr>
          <p:cNvPr id="3" name="Content Placeholder 2"/>
          <p:cNvSpPr>
            <a:spLocks noGrp="1"/>
          </p:cNvSpPr>
          <p:nvPr>
            <p:ph idx="1"/>
          </p:nvPr>
        </p:nvSpPr>
        <p:spPr/>
        <p:txBody>
          <a:bodyPr/>
          <a:lstStyle/>
          <a:p>
            <a:r>
              <a:rPr lang="en-CA" dirty="0" smtClean="0"/>
              <a:t>3-part series</a:t>
            </a:r>
          </a:p>
          <a:p>
            <a:pPr lvl="1"/>
            <a:r>
              <a:rPr lang="en-CA" dirty="0" smtClean="0"/>
              <a:t> </a:t>
            </a:r>
            <a:r>
              <a:rPr lang="en-CA" dirty="0" smtClean="0">
                <a:hlinkClick r:id="rId2"/>
              </a:rPr>
              <a:t>http://www.frogheart.ca/?p=14459</a:t>
            </a:r>
            <a:endParaRPr lang="en-CA" dirty="0" smtClean="0"/>
          </a:p>
          <a:p>
            <a:pPr lvl="1"/>
            <a:r>
              <a:rPr lang="en-CA" dirty="0" smtClean="0">
                <a:hlinkClick r:id="rId3"/>
              </a:rPr>
              <a:t>http://www.frogheart.ca/?p=14461</a:t>
            </a:r>
            <a:endParaRPr lang="en-CA" dirty="0" smtClean="0"/>
          </a:p>
          <a:p>
            <a:pPr lvl="1"/>
            <a:r>
              <a:rPr lang="en-CA" dirty="0" smtClean="0"/>
              <a:t>http://www.frogheart.ca/?p=14463</a:t>
            </a: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Nickel and </a:t>
            </a:r>
            <a:r>
              <a:rPr lang="en-CA" dirty="0" err="1" smtClean="0"/>
              <a:t>nano</a:t>
            </a:r>
            <a:r>
              <a:rPr lang="en-CA" dirty="0" smtClean="0"/>
              <a:t> safety</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 </a:t>
            </a:r>
            <a:r>
              <a:rPr lang="en-US" dirty="0" smtClean="0"/>
              <a:t>a case report in the American Journal of Industrial Medicine. The report describes a chemist who developed symptoms that included throat irritation, nasal congestion, facial </a:t>
            </a:r>
            <a:r>
              <a:rPr lang="en-US" dirty="0" err="1" smtClean="0"/>
              <a:t>ﬂushing</a:t>
            </a:r>
            <a:r>
              <a:rPr lang="en-US" dirty="0" smtClean="0"/>
              <a:t>, and skin reactions to jewelry containing nickel, after starting to work with a powder consisting of nanometer-sized nickel particles. According to the report’s lead author, this is “case one in our modern economy” of exposure to a product of nanotechnology leading to an individual becoming ill.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Tony Ryan and Catalytic Clothing: where does the pollution go?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3. What is the science behind Catalytic Clothing?</a:t>
            </a:r>
            <a:br>
              <a:rPr lang="en-US" dirty="0" smtClean="0"/>
            </a:br>
            <a:r>
              <a:rPr lang="en-US" dirty="0" smtClean="0"/>
              <a:t>Catalytic Clothing harnesses the power of a </a:t>
            </a:r>
            <a:r>
              <a:rPr lang="en-US" dirty="0" err="1" smtClean="0"/>
              <a:t>photocatalyst</a:t>
            </a:r>
            <a:r>
              <a:rPr lang="en-US" dirty="0" smtClean="0"/>
              <a:t> to break down air borne pollutants. A catalyst is a term used to describe something that makes a reaction proceed at a greater rate but isn’t actually consumed during that reaction. A </a:t>
            </a:r>
            <a:r>
              <a:rPr lang="en-US" dirty="0" err="1" smtClean="0"/>
              <a:t>photocatalyst</a:t>
            </a:r>
            <a:r>
              <a:rPr lang="en-US" dirty="0" smtClean="0"/>
              <a:t> gains the energy it needs to be active from light. </a:t>
            </a:r>
            <a:br>
              <a:rPr lang="en-US" dirty="0" smtClean="0"/>
            </a:br>
            <a:r>
              <a:rPr lang="en-US" dirty="0" smtClean="0"/>
              <a:t/>
            </a:r>
            <a:br>
              <a:rPr lang="en-US" dirty="0" smtClean="0"/>
            </a:br>
            <a:r>
              <a:rPr lang="en-US" dirty="0" smtClean="0"/>
              <a:t>4. Where do the pollutants come from?</a:t>
            </a:r>
            <a:br>
              <a:rPr lang="en-US" dirty="0" smtClean="0"/>
            </a:br>
            <a:r>
              <a:rPr lang="en-US" dirty="0" smtClean="0"/>
              <a:t>The two biggest sources of air borne pollutants are industry and motor vehicles. Although the majority of the pollutants are prevented from reaching the air, using technology such as catalytic converters, some do escape. It is these pollutants that Catalytic Clothing will break down.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Nickel and </a:t>
            </a:r>
            <a:r>
              <a:rPr lang="en-CA" dirty="0" err="1" smtClean="0"/>
              <a:t>nano</a:t>
            </a:r>
            <a:r>
              <a:rPr lang="en-CA" dirty="0" smtClean="0"/>
              <a:t> safety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Although there have been other instances where engineered </a:t>
            </a:r>
            <a:r>
              <a:rPr lang="en-US" dirty="0" err="1" smtClean="0"/>
              <a:t>nanoparticles</a:t>
            </a:r>
            <a:r>
              <a:rPr lang="en-US" dirty="0" smtClean="0"/>
              <a:t> have been suspected of causing ill health, this is the first where the link seems credible. But beyond indicating that working with a fine nickel powder without any form of protection probably isn’t a good idea, does this case help better understand the risks of nanotechnology? (</a:t>
            </a:r>
            <a:r>
              <a:rPr lang="en-US" dirty="0" smtClean="0">
                <a:hlinkClick r:id="rId2"/>
              </a:rPr>
              <a:t>http://www.slate.com/articles/technology/future_tense/2014/05/nanotechnology_health_risks_why_you_shouldn_t_be_concerned.single.html</a:t>
            </a:r>
            <a:r>
              <a:rPr lang="en-US" dirty="0" smtClean="0"/>
              <a:t> Slate article by Dr. Andrew Maynard)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lstStyle/>
          <a:p>
            <a:r>
              <a:rPr lang="en-US" dirty="0" smtClean="0"/>
              <a:t>Tiny </a:t>
            </a:r>
            <a:r>
              <a:rPr lang="en-US" dirty="0" err="1" smtClean="0"/>
              <a:t>nanoparticles</a:t>
            </a:r>
            <a:r>
              <a:rPr lang="en-US" dirty="0" smtClean="0"/>
              <a:t> could be a big problem, article written by Alex </a:t>
            </a:r>
            <a:r>
              <a:rPr lang="en-US" dirty="0" err="1" smtClean="0"/>
              <a:t>Roslin</a:t>
            </a:r>
            <a:r>
              <a:rPr lang="en-US" dirty="0" smtClean="0"/>
              <a:t> for the Georgia Straight (July 21, 2011 online or July 21-28, 2011 paper edition) </a:t>
            </a:r>
          </a:p>
          <a:p>
            <a:r>
              <a:rPr lang="en-US" dirty="0" smtClean="0"/>
              <a:t>http://www.frogheart.ca/?p=4030</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a:t>
            </a:r>
            <a:r>
              <a:rPr lang="en-US" dirty="0" err="1" smtClean="0"/>
              <a:t>Roslin</a:t>
            </a:r>
            <a:r>
              <a:rPr lang="en-US" dirty="0" smtClean="0"/>
              <a:t> points out,</a:t>
            </a:r>
          </a:p>
          <a:p>
            <a:pPr lvl="1"/>
            <a:r>
              <a:rPr lang="en-US" dirty="0" smtClean="0"/>
              <a:t>Nanotech already appears to be affecting people’s health. In 2009, two Chinese factory workers died and another five were seriously injured in a plant that made paint containing </a:t>
            </a:r>
            <a:r>
              <a:rPr lang="en-US" dirty="0" err="1" smtClean="0"/>
              <a:t>nanoparticles</a:t>
            </a:r>
            <a:r>
              <a:rPr lang="en-US" dirty="0" smtClean="0"/>
              <a:t>.</a:t>
            </a:r>
          </a:p>
          <a:p>
            <a:pPr lvl="1"/>
            <a:r>
              <a:rPr lang="en-US" dirty="0" smtClean="0"/>
              <a:t>The seven young female workers developed lung disease and rashes on their face and arms. </a:t>
            </a:r>
            <a:r>
              <a:rPr lang="en-US" dirty="0" err="1" smtClean="0"/>
              <a:t>Nanoparticles</a:t>
            </a:r>
            <a:r>
              <a:rPr lang="en-US" dirty="0" smtClean="0"/>
              <a:t> were found deep in the workers’ lungs.</a:t>
            </a:r>
          </a:p>
          <a:p>
            <a:pPr lvl="1"/>
            <a:r>
              <a:rPr lang="en-US" dirty="0" smtClean="0"/>
              <a:t>“These cases arouse concern that long-term exposure to some </a:t>
            </a:r>
            <a:r>
              <a:rPr lang="en-US" dirty="0" err="1" smtClean="0"/>
              <a:t>nanoparticles</a:t>
            </a:r>
            <a:r>
              <a:rPr lang="en-US" dirty="0" smtClean="0"/>
              <a:t> without protective measures may be related to serious damage to human lungs,” wrote Chinese medical researchers in a 2009 study on the incident in the </a:t>
            </a:r>
            <a:r>
              <a:rPr lang="en-US" i="1" dirty="0" smtClean="0"/>
              <a:t>European Respiratory Journal</a:t>
            </a:r>
            <a:r>
              <a:rPr lang="en-US" dirty="0" smtClean="0"/>
              <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lstStyle/>
          <a:p>
            <a:r>
              <a:rPr lang="en-CA" dirty="0" smtClean="0"/>
              <a:t>Here’s the citation for the study by researchers (not cited by </a:t>
            </a:r>
            <a:r>
              <a:rPr lang="en-CA" dirty="0" err="1" smtClean="0"/>
              <a:t>Roslin</a:t>
            </a:r>
            <a:r>
              <a:rPr lang="en-CA" dirty="0" smtClean="0"/>
              <a:t>):</a:t>
            </a:r>
            <a:endParaRPr lang="en-US" dirty="0" smtClean="0"/>
          </a:p>
          <a:p>
            <a:pPr lvl="1"/>
            <a:r>
              <a:rPr lang="en-US" dirty="0" smtClean="0"/>
              <a:t>European Respiratory Journal article (ERJ September 1, 2009 vol. 34 no. 3 559-567, free access), Exposure to </a:t>
            </a:r>
            <a:r>
              <a:rPr lang="en-US" dirty="0" err="1" smtClean="0"/>
              <a:t>nanoparticles</a:t>
            </a:r>
            <a:r>
              <a:rPr lang="en-US" dirty="0" smtClean="0"/>
              <a:t> is related to pleural effusion, pulmonary fibrosis and </a:t>
            </a:r>
            <a:r>
              <a:rPr lang="en-US" dirty="0" err="1" smtClean="0"/>
              <a:t>granuloma</a:t>
            </a:r>
            <a:r>
              <a:rPr lang="en-US"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normAutofit lnSpcReduction="10000"/>
          </a:bodyPr>
          <a:lstStyle/>
          <a:p>
            <a:r>
              <a:rPr lang="en-US" dirty="0" smtClean="0"/>
              <a:t>A survey of the patients’ workplace was conducted. It measures ∼70 m</a:t>
            </a:r>
            <a:r>
              <a:rPr lang="en-US" baseline="30000" dirty="0" smtClean="0"/>
              <a:t>2</a:t>
            </a:r>
            <a:r>
              <a:rPr lang="en-US" dirty="0" smtClean="0"/>
              <a:t>, has one door, </a:t>
            </a:r>
            <a:r>
              <a:rPr lang="en-US" b="1" dirty="0" smtClean="0"/>
              <a:t>no windows </a:t>
            </a:r>
            <a:r>
              <a:rPr lang="en-US" dirty="0" smtClean="0"/>
              <a:t>and one machine which is used to air spray materials, heat and dry boards. This machine has three </a:t>
            </a:r>
            <a:r>
              <a:rPr lang="en-US" dirty="0" err="1" smtClean="0"/>
              <a:t>atomising</a:t>
            </a:r>
            <a:r>
              <a:rPr lang="en-US" dirty="0" smtClean="0"/>
              <a:t> spray nozzles and </a:t>
            </a:r>
            <a:r>
              <a:rPr lang="en-US" b="1" dirty="0" smtClean="0"/>
              <a:t>one gas exhauster (a ventilation unit), which broke 5 months before the occurrence of the disease</a:t>
            </a:r>
            <a:r>
              <a:rPr lang="en-US" dirty="0" smtClean="0"/>
              <a:t>. The paste material used is an ivory white soft coating mixture of </a:t>
            </a:r>
            <a:r>
              <a:rPr lang="en-US" dirty="0" err="1" smtClean="0"/>
              <a:t>polyacrylic</a:t>
            </a:r>
            <a:r>
              <a:rPr lang="en-US" dirty="0" smtClean="0"/>
              <a:t> ester.</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Eight workers (seven female and one male) were divided into two equal groups each working 8–12 h shifts. Using a spoon, the workers took the above coating material (room temperature) to the open-bottom pan of the machine, which automatically air-sprayed the coating material at the pressure of 100–120 </a:t>
            </a:r>
            <a:r>
              <a:rPr lang="en-US" dirty="0" err="1" smtClean="0"/>
              <a:t>Kpa</a:t>
            </a:r>
            <a:r>
              <a:rPr lang="en-US" dirty="0" smtClean="0"/>
              <a:t> onto polystyrene (PS) boards (organic glass), which can then be used in the printing and decorating industry. The PS board was heated and dried at 75–100°C, and the smoke produced in the process was cleared by the gas exhauster. In total, 6 kg of coating material was typically used each day.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normAutofit lnSpcReduction="10000"/>
          </a:bodyPr>
          <a:lstStyle/>
          <a:p>
            <a:r>
              <a:rPr lang="en-US" dirty="0" smtClean="0"/>
              <a:t>Accumulated dust particles were found at the intake of the gas exhauster. </a:t>
            </a:r>
            <a:r>
              <a:rPr lang="en-US" b="1" dirty="0" smtClean="0"/>
              <a:t>During the 5 months preceding illness the door of the workspace was kept closed due to cold outdoor temperatures</a:t>
            </a:r>
            <a:r>
              <a:rPr lang="en-US" dirty="0" smtClean="0"/>
              <a:t>. The workers were all peasants near the factory, and had no knowledge of industrial hygiene and possible toxicity from the materials they worked with. The only personal protective equipment used on an occasional basis was cotton gauze masks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Full text of the conclusion from the academic paper:</a:t>
            </a:r>
          </a:p>
          <a:p>
            <a:pPr lvl="1"/>
            <a:r>
              <a:rPr lang="en-US" dirty="0" smtClean="0"/>
              <a:t>In conclusion, these cases arouse concern that long-term exposure to some </a:t>
            </a:r>
            <a:r>
              <a:rPr lang="en-US" dirty="0" err="1" smtClean="0"/>
              <a:t>nanoparticles</a:t>
            </a:r>
            <a:r>
              <a:rPr lang="en-US" dirty="0" smtClean="0"/>
              <a:t> without protective measures may be related to serious damage to human lungs. It is impossible to remove </a:t>
            </a:r>
            <a:r>
              <a:rPr lang="en-US" dirty="0" err="1" smtClean="0"/>
              <a:t>nanoparticles</a:t>
            </a:r>
            <a:r>
              <a:rPr lang="en-US" dirty="0" smtClean="0"/>
              <a:t> that have penetrated the cell and lodged in the cytoplasm and </a:t>
            </a:r>
            <a:r>
              <a:rPr lang="en-US" dirty="0" err="1" smtClean="0"/>
              <a:t>caryoplasm</a:t>
            </a:r>
            <a:r>
              <a:rPr lang="en-US" dirty="0" smtClean="0"/>
              <a:t> of pulmonary epithelial cells, or that have aggregated around the red blood cell membrane. Effective protective methods appear to be extremely important in terms of protecting exposed workers from illness caused by </a:t>
            </a:r>
            <a:r>
              <a:rPr lang="en-US" dirty="0" err="1" smtClean="0"/>
              <a:t>nanoparticles</a:t>
            </a:r>
            <a:r>
              <a:rPr lang="en-US"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Quoted quite liberally throughout the article is researcher, </a:t>
            </a:r>
            <a:r>
              <a:rPr lang="en-US" dirty="0" err="1" smtClean="0"/>
              <a:t>Dr.Robert</a:t>
            </a:r>
            <a:r>
              <a:rPr lang="en-US" dirty="0" smtClean="0"/>
              <a:t> </a:t>
            </a:r>
            <a:r>
              <a:rPr lang="en-US" dirty="0" err="1" smtClean="0"/>
              <a:t>Schiestl</a:t>
            </a:r>
            <a:r>
              <a:rPr lang="en-US" dirty="0" smtClean="0"/>
              <a:t> (professor of pathology and radiation oncology at the University of California at Los Angeles [UCLA]). This particular passage referencing </a:t>
            </a:r>
            <a:r>
              <a:rPr lang="en-US" dirty="0" err="1" smtClean="0"/>
              <a:t>Schiestl</a:t>
            </a:r>
            <a:r>
              <a:rPr lang="en-US" dirty="0" smtClean="0"/>
              <a:t> is a little disconcerting,</a:t>
            </a:r>
          </a:p>
          <a:p>
            <a:pPr lvl="1"/>
            <a:r>
              <a:rPr lang="en-US" dirty="0" err="1" smtClean="0"/>
              <a:t>Schiestl</a:t>
            </a:r>
            <a:r>
              <a:rPr lang="en-US" dirty="0" smtClean="0"/>
              <a:t> said </a:t>
            </a:r>
            <a:r>
              <a:rPr lang="en-US" dirty="0" err="1" smtClean="0"/>
              <a:t>nanoparticles</a:t>
            </a:r>
            <a:r>
              <a:rPr lang="en-US" dirty="0" smtClean="0"/>
              <a:t> could also be helping to fuel a rise in the rates of some cancers. </a:t>
            </a:r>
          </a:p>
          <a:p>
            <a:pPr lvl="1"/>
            <a:r>
              <a:rPr lang="en-US" dirty="0" smtClean="0"/>
              <a:t>He wouldn’t make a link with any specific kind of cancer, but data from the U.S. National Cancer Institute show that kidney and renal-pelvis cancer rates rose 24 percent between 2000 and 2007 in the U.S., while the rates for melanoma of the skin went up 29 percent and thyroid cancer rose 54 percent.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 a journalist in Knowlton, Quebec, in the Eastern Townships just outside Montreal. I've won three Canadian Association of Journalists awards for investigative reporting and shared in a gold prize from the National Magazine Awards. I'm also an eight-time nominee for investigative and writing prizes from the CAJ and the NMAs. I've worked as an associate producer for Canada's premier investigative television program, the fifth estate, and the program Disclosure,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Tony Ryan and Catalytic Clothing: where does the pollution go?</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5. How are the pollutants broken down?</a:t>
            </a:r>
            <a:br>
              <a:rPr lang="en-US" dirty="0" smtClean="0"/>
            </a:br>
            <a:r>
              <a:rPr lang="en-US" dirty="0" smtClean="0"/>
              <a:t>When the light shines on the </a:t>
            </a:r>
            <a:r>
              <a:rPr lang="en-US" dirty="0" err="1" smtClean="0"/>
              <a:t>photocatalyst</a:t>
            </a:r>
            <a:r>
              <a:rPr lang="en-US" dirty="0" smtClean="0"/>
              <a:t>, the electrons in the material are rearranged and they become more reactive. These electrons are then able to react with the water in the air and break it apart into 2 radicals. A radical is an extremely reactive molecule. These radicals then react with the pollutants and cause them to break down into non-harmful chemicals. </a:t>
            </a:r>
            <a:br>
              <a:rPr lang="en-US" dirty="0" smtClean="0"/>
            </a:br>
            <a:r>
              <a:rPr lang="en-US" dirty="0" smtClean="0"/>
              <a:t/>
            </a:r>
            <a:br>
              <a:rPr lang="en-US" dirty="0" smtClean="0"/>
            </a:br>
            <a:r>
              <a:rPr lang="en-US" dirty="0" smtClean="0"/>
              <a:t>6. What happens to the pollutants after they’ve been broken down?</a:t>
            </a:r>
            <a:br>
              <a:rPr lang="en-US" dirty="0" smtClean="0"/>
            </a:br>
            <a:r>
              <a:rPr lang="en-US" dirty="0" smtClean="0"/>
              <a:t>The Catalytic Clothing technology is designed to breakdown the pollutants straight away. However, some pollutants may become attached without being broken down. In this case, the pollutants will be washed off during subsequent laundering. This actually already happens with normal clothing.</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Alex </a:t>
            </a:r>
            <a:r>
              <a:rPr lang="en-CA" dirty="0" err="1" smtClean="0"/>
              <a:t>Roslin</a:t>
            </a:r>
            <a:r>
              <a:rPr lang="en-CA" dirty="0" smtClean="0"/>
              <a:t> (Canadian journalist)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 </a:t>
            </a:r>
            <a:r>
              <a:rPr lang="en-US" dirty="0" smtClean="0"/>
              <a:t>and my writing has appeared in</a:t>
            </a:r>
            <a:r>
              <a:rPr lang="en-US" i="1" dirty="0" smtClean="0"/>
              <a:t> The Globe and Mail</a:t>
            </a:r>
            <a:r>
              <a:rPr lang="en-US" dirty="0" smtClean="0"/>
              <a:t>,</a:t>
            </a:r>
            <a:r>
              <a:rPr lang="en-US" i="1" dirty="0" smtClean="0"/>
              <a:t> Financial Post</a:t>
            </a:r>
            <a:r>
              <a:rPr lang="en-US" dirty="0" smtClean="0"/>
              <a:t>, </a:t>
            </a:r>
            <a:r>
              <a:rPr lang="en-US" i="1" dirty="0" smtClean="0"/>
              <a:t>Toronto Star</a:t>
            </a:r>
            <a:r>
              <a:rPr lang="en-US" dirty="0" smtClean="0"/>
              <a:t>, </a:t>
            </a:r>
            <a:r>
              <a:rPr lang="en-US" i="1" dirty="0" smtClean="0"/>
              <a:t>Canadian Geographic</a:t>
            </a:r>
            <a:r>
              <a:rPr lang="en-US" dirty="0" smtClean="0"/>
              <a:t>, </a:t>
            </a:r>
            <a:r>
              <a:rPr lang="en-US" i="1" dirty="0" err="1" smtClean="0"/>
              <a:t>L’Actualité</a:t>
            </a:r>
            <a:r>
              <a:rPr lang="en-US" dirty="0" smtClean="0"/>
              <a:t>, </a:t>
            </a:r>
            <a:r>
              <a:rPr lang="en-US" i="1" dirty="0" smtClean="0"/>
              <a:t>The Montreal Gazette</a:t>
            </a:r>
            <a:r>
              <a:rPr lang="en-US" dirty="0" smtClean="0"/>
              <a:t>, </a:t>
            </a:r>
            <a:r>
              <a:rPr lang="en-US" i="1" dirty="0" smtClean="0"/>
              <a:t>Maclean's</a:t>
            </a:r>
            <a:r>
              <a:rPr lang="en-US" dirty="0" smtClean="0"/>
              <a:t>, </a:t>
            </a:r>
            <a:r>
              <a:rPr lang="en-US" i="1" dirty="0" smtClean="0"/>
              <a:t>The Georgia Straight</a:t>
            </a:r>
            <a:r>
              <a:rPr lang="en-US" dirty="0" smtClean="0"/>
              <a:t>, </a:t>
            </a:r>
            <a:r>
              <a:rPr lang="en-US" i="1" dirty="0" smtClean="0"/>
              <a:t>Canadian Wildlife</a:t>
            </a:r>
            <a:r>
              <a:rPr lang="en-US" dirty="0" smtClean="0"/>
              <a:t>, </a:t>
            </a:r>
            <a:r>
              <a:rPr lang="en-US" i="1" dirty="0" err="1" smtClean="0"/>
              <a:t>Maisonneuve</a:t>
            </a:r>
            <a:r>
              <a:rPr lang="en-US" dirty="0" smtClean="0"/>
              <a:t>, </a:t>
            </a:r>
            <a:r>
              <a:rPr lang="en-US" i="1" dirty="0" smtClean="0"/>
              <a:t>High Times</a:t>
            </a:r>
            <a:r>
              <a:rPr lang="en-US" dirty="0" smtClean="0"/>
              <a:t>, </a:t>
            </a:r>
            <a:r>
              <a:rPr lang="en-US" i="1" dirty="0" smtClean="0"/>
              <a:t>Rodale's Scuba Diving</a:t>
            </a:r>
            <a:r>
              <a:rPr lang="en-US" dirty="0" smtClean="0"/>
              <a:t>, </a:t>
            </a:r>
            <a:r>
              <a:rPr lang="en-US" i="1" dirty="0" smtClean="0"/>
              <a:t>Inside Kung Fu</a:t>
            </a:r>
            <a:r>
              <a:rPr lang="en-US" dirty="0" smtClean="0"/>
              <a:t> and others. I am also co-chair of the Professional Writers Association of Canada's nominations and awards committee. In 1993, I cofounded The Nation, an award-winning Cree bimonthly news and cultural magazine. You can reach me at aroslin1-at-yahoo.ca. (http://albloggedup.blogspot.ca/)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lstStyle/>
          <a:p>
            <a:r>
              <a:rPr lang="en-CA" dirty="0" smtClean="0"/>
              <a:t>Wrote a series of ‘</a:t>
            </a:r>
            <a:r>
              <a:rPr lang="en-CA" dirty="0" err="1" smtClean="0"/>
              <a:t>nano</a:t>
            </a:r>
            <a:r>
              <a:rPr lang="en-CA" dirty="0" smtClean="0"/>
              <a:t>’ articles for AOL online in 2010</a:t>
            </a:r>
          </a:p>
          <a:p>
            <a:r>
              <a:rPr lang="en-CA" dirty="0" smtClean="0"/>
              <a:t>Two Pulitzer prizes</a:t>
            </a:r>
          </a:p>
          <a:p>
            <a:pPr lvl="1"/>
            <a:r>
              <a:rPr lang="en-CA" dirty="0" smtClean="0"/>
              <a:t>1986 co-winner for </a:t>
            </a:r>
            <a:r>
              <a:rPr lang="en-US" dirty="0" smtClean="0"/>
              <a:t>investigation of violations and failures in the organ transplantation system in the United States.</a:t>
            </a:r>
          </a:p>
          <a:p>
            <a:pPr lvl="1"/>
            <a:r>
              <a:rPr lang="en-CA" dirty="0" smtClean="0"/>
              <a:t>1987 co-winner for </a:t>
            </a:r>
            <a:r>
              <a:rPr lang="en-US" dirty="0" smtClean="0"/>
              <a:t>revealing the inadequacy of the FAA’s medical screening of airline pilots and led to significant reforms."</a:t>
            </a:r>
            <a:endParaRPr lang="en-CA"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lstStyle/>
          <a:p>
            <a:r>
              <a:rPr lang="en-US" dirty="0" smtClean="0"/>
              <a:t>He broke the story of the asbestos poisoning of Libby, Montana, now infamous as the most deadly environmental disaster in the United States. His reporting led to the criminal indictment of W.R. Grace and some of its top executives — leading to the largest environmental crime case in U.S. history. (http://www.coldtruth.com/about/)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[From Andrew Maynard’s Jan. 28, 2010 posting {http://2020science.org/2010/05/28/nano-dispersants-and-nano-hysteria-time-to-think-about-the-science-folks/}]</a:t>
            </a:r>
          </a:p>
          <a:p>
            <a:r>
              <a:rPr lang="en-US" dirty="0" smtClean="0"/>
              <a:t>I see that a group of Non Government Organizations (NGOs) are urging EPA not to allow the use of an alleged nanotechnology-based dispersant in the Gulf of Mexico. [BP oil spill]  The letter from thirteen organizations was covered in a piece by Andrew Schneider on AOL Online earlier today – which had considerable pickup on the web from what I can tell.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Sadly, a combination of limited information from the company – Green Earth Technologies – and poor understanding by others – seems to have led to the situation being dominated by misunderstanding and misinformation.</a:t>
            </a:r>
          </a:p>
          <a:p>
            <a:r>
              <a:rPr lang="en-US" dirty="0" smtClean="0"/>
              <a:t>In the main, the piece is straight reporting of the situation – albeit with an emphasis on the </a:t>
            </a:r>
            <a:r>
              <a:rPr lang="en-US" dirty="0" err="1" smtClean="0"/>
              <a:t>nano</a:t>
            </a:r>
            <a:r>
              <a:rPr lang="en-US" dirty="0" smtClean="0"/>
              <a:t>-safety issue.  But one section in particular jumps out:</a:t>
            </a:r>
          </a:p>
          <a:p>
            <a:r>
              <a:rPr lang="en-US" dirty="0" smtClean="0"/>
              <a:t>The report of the possible use of </a:t>
            </a:r>
            <a:r>
              <a:rPr lang="en-US" dirty="0" err="1" smtClean="0"/>
              <a:t>nano</a:t>
            </a:r>
            <a:r>
              <a:rPr lang="en-US" dirty="0" smtClean="0"/>
              <a:t>-dispersants has outraged [Michael] </a:t>
            </a:r>
            <a:r>
              <a:rPr lang="en-US" dirty="0" err="1" smtClean="0"/>
              <a:t>Harbut</a:t>
            </a:r>
            <a:r>
              <a:rPr lang="en-US" dirty="0" smtClean="0"/>
              <a:t>, who heads the Environmental Cancer Initiative at Michigan’s </a:t>
            </a:r>
            <a:r>
              <a:rPr lang="en-US" dirty="0" err="1" smtClean="0"/>
              <a:t>Karmanos</a:t>
            </a:r>
            <a:r>
              <a:rPr lang="en-US" dirty="0" smtClean="0"/>
              <a:t> Cancer Institute.</a:t>
            </a:r>
          </a:p>
          <a:p>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“A decision to use </a:t>
            </a:r>
            <a:r>
              <a:rPr lang="en-US" dirty="0" err="1" smtClean="0"/>
              <a:t>nanoparticle</a:t>
            </a:r>
            <a:r>
              <a:rPr lang="en-US" dirty="0" smtClean="0"/>
              <a:t>-based dispersants in the gulf is less an engineering or environmental decision, but more a public health and individual patient care issue. As does asbestos, </a:t>
            </a:r>
            <a:r>
              <a:rPr lang="en-US" dirty="0" err="1" smtClean="0"/>
              <a:t>nanoparticles</a:t>
            </a:r>
            <a:r>
              <a:rPr lang="en-US" dirty="0" smtClean="0"/>
              <a:t> have been shown to cause an aggressive cancer called </a:t>
            </a:r>
            <a:r>
              <a:rPr lang="en-US" dirty="0" err="1" smtClean="0"/>
              <a:t>mesothelioma</a:t>
            </a:r>
            <a:r>
              <a:rPr lang="en-US" dirty="0" smtClean="0"/>
              <a:t>,” he said.</a:t>
            </a:r>
            <a:br>
              <a:rPr lang="en-US" dirty="0" smtClean="0"/>
            </a:br>
            <a:r>
              <a:rPr lang="en-US" dirty="0" smtClean="0"/>
              <a:t>And like asbestos in its early usage, human health effects of exposure, ingestion or breathing of </a:t>
            </a:r>
            <a:r>
              <a:rPr lang="en-US" dirty="0" err="1" smtClean="0"/>
              <a:t>nanoparticles</a:t>
            </a:r>
            <a:r>
              <a:rPr lang="en-US" dirty="0" smtClean="0"/>
              <a:t> have been rarely observed, let alone studied.</a:t>
            </a:r>
            <a:br>
              <a:rPr lang="en-US" dirty="0" smtClean="0"/>
            </a:br>
            <a:r>
              <a:rPr lang="en-US" dirty="0" smtClean="0"/>
              <a:t>“To dump tons of </a:t>
            </a:r>
            <a:r>
              <a:rPr lang="en-US" dirty="0" err="1" smtClean="0"/>
              <a:t>nanoparticles</a:t>
            </a:r>
            <a:r>
              <a:rPr lang="en-US" dirty="0" smtClean="0"/>
              <a:t> into the food and respiratory cycle in this manner is irresponsible,” </a:t>
            </a:r>
            <a:r>
              <a:rPr lang="en-US" dirty="0" err="1" smtClean="0"/>
              <a:t>Harbut</a:t>
            </a:r>
            <a:r>
              <a:rPr lang="en-US" dirty="0" smtClean="0"/>
              <a:t> told AOL News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[Andrew Maynard, 2010] Here, the conflation between </a:t>
            </a:r>
            <a:r>
              <a:rPr lang="en-US" dirty="0" err="1" smtClean="0"/>
              <a:t>nanoscale</a:t>
            </a:r>
            <a:r>
              <a:rPr lang="en-US" dirty="0" smtClean="0"/>
              <a:t> micelles, </a:t>
            </a:r>
            <a:r>
              <a:rPr lang="en-US" dirty="0" err="1" smtClean="0"/>
              <a:t>nanoparticles</a:t>
            </a:r>
            <a:r>
              <a:rPr lang="en-US" dirty="0" smtClean="0"/>
              <a:t> and </a:t>
            </a:r>
            <a:r>
              <a:rPr lang="en-US" dirty="0" err="1" smtClean="0"/>
              <a:t>mesothelioma</a:t>
            </a:r>
            <a:r>
              <a:rPr lang="en-US" dirty="0" smtClean="0"/>
              <a:t> is wrong and it is irresponsible.  </a:t>
            </a:r>
            <a:r>
              <a:rPr lang="en-US" dirty="0" err="1" smtClean="0"/>
              <a:t>Nanoparticles</a:t>
            </a:r>
            <a:r>
              <a:rPr lang="en-US" dirty="0" smtClean="0"/>
              <a:t> in general have </a:t>
            </a:r>
            <a:r>
              <a:rPr lang="en-US" i="1" dirty="0" smtClean="0"/>
              <a:t>not</a:t>
            </a:r>
            <a:r>
              <a:rPr lang="en-US" dirty="0" smtClean="0"/>
              <a:t> been shown to cause </a:t>
            </a:r>
            <a:r>
              <a:rPr lang="en-US" dirty="0" err="1" smtClean="0"/>
              <a:t>mesothelioma</a:t>
            </a:r>
            <a:r>
              <a:rPr lang="en-US" dirty="0" smtClean="0"/>
              <a:t>, neither is there any theory to suggest that they might – this is pie in the sky speculation.  Carbon </a:t>
            </a:r>
            <a:r>
              <a:rPr lang="en-US" dirty="0" err="1" smtClean="0"/>
              <a:t>nanotubes</a:t>
            </a:r>
            <a:r>
              <a:rPr lang="en-US" dirty="0" smtClean="0"/>
              <a:t> – a specific form of </a:t>
            </a:r>
            <a:r>
              <a:rPr lang="en-US" dirty="0" err="1" smtClean="0"/>
              <a:t>nanomaterial</a:t>
            </a:r>
            <a:r>
              <a:rPr lang="en-US" dirty="0" smtClean="0"/>
              <a:t> – might possibly be associated with the disease under some conditions, but this is still uncertain.  But carbon </a:t>
            </a:r>
            <a:r>
              <a:rPr lang="en-US" dirty="0" err="1" smtClean="0"/>
              <a:t>nanotubes</a:t>
            </a:r>
            <a:r>
              <a:rPr lang="en-US" dirty="0" smtClean="0"/>
              <a:t> are not the same as micelles.</a:t>
            </a:r>
            <a:br>
              <a:rPr lang="en-US" dirty="0" smtClean="0"/>
            </a:b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Michael R. </a:t>
            </a:r>
            <a:r>
              <a:rPr lang="en-US" dirty="0" err="1" smtClean="0"/>
              <a:t>Harbut</a:t>
            </a:r>
            <a:r>
              <a:rPr lang="en-US" dirty="0" smtClean="0"/>
              <a:t>, M.D. May 29, 2010 at 10:36 am</a:t>
            </a:r>
          </a:p>
          <a:p>
            <a:r>
              <a:rPr lang="en-US" dirty="0" smtClean="0"/>
              <a:t>    Dr. Maynard, aside from my deciding to exercise restraint in regard to your comments as they may relate to my own work, would you be kind enough to disclose the funding sources, now and previously, of your present employer.</a:t>
            </a:r>
          </a:p>
          <a:p>
            <a:r>
              <a:rPr lang="en-US" dirty="0" smtClean="0"/>
              <a:t>    Additionally, would you be kind enough to disclose any credential or license which allows you to dispense medical advice. </a:t>
            </a:r>
          </a:p>
          <a:p>
            <a:r>
              <a:rPr lang="en-US" dirty="0" smtClean="0"/>
              <a:t>( </a:t>
            </a:r>
            <a:r>
              <a:rPr lang="en-US" dirty="0" err="1" smtClean="0"/>
              <a:t>Harbut</a:t>
            </a:r>
            <a:r>
              <a:rPr lang="en-US" dirty="0" smtClean="0"/>
              <a:t> was Schneider’s expert)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[Andrew Maynard] I would be happy to do this. My current funding comes entirely through the University of Michigan – some of it is associated with a gift given to the University of Michigan Risk Science Center by Charles </a:t>
            </a:r>
            <a:r>
              <a:rPr lang="en-US" dirty="0" err="1" smtClean="0"/>
              <a:t>Gelman</a:t>
            </a:r>
            <a:r>
              <a:rPr lang="en-US" dirty="0" smtClean="0"/>
              <a:t>. In my previous work at the Woodrow Wilson Center in Washington DC, I was funded through the Pew Charitable Trusts.</a:t>
            </a:r>
          </a:p>
          <a:p>
            <a:r>
              <a:rPr lang="en-US" dirty="0" smtClean="0"/>
              <a:t>I do not believe I dispense any medical advice in the piece above, and I must </a:t>
            </a:r>
            <a:r>
              <a:rPr lang="en-US" dirty="0" err="1" smtClean="0"/>
              <a:t>apologise</a:t>
            </a:r>
            <a:r>
              <a:rPr lang="en-US" dirty="0" smtClean="0"/>
              <a:t> if it appears that I did. What I did do however is comment on the accuracy of statements made in the AOL Online piece, and voice my concerns over the dangers of making statements that do not appear to be supported by evidence.</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 do believe my credentials to make such an assessment are reasonable. For many years, I have been an active researcher and advisor on the responsible development of nanotechnologies. I helped establish the research program into potential health impacts – and how to avoid them – at the National Institute of Occupational Safety and Health. I have published extensively in the area in the peer review literature – and was a co-author on the paper by Poland et al. indicating that some forms of carbon </a:t>
            </a:r>
            <a:r>
              <a:rPr lang="en-US" dirty="0" err="1" smtClean="0"/>
              <a:t>nanotubes</a:t>
            </a:r>
            <a:r>
              <a:rPr lang="en-US" dirty="0" smtClean="0"/>
              <a:t> have the potential to cause </a:t>
            </a:r>
            <a:r>
              <a:rPr lang="en-US" dirty="0" err="1" smtClean="0"/>
              <a:t>mesothelioma</a:t>
            </a:r>
            <a:r>
              <a:rPr lang="en-US" dirty="0" smtClean="0"/>
              <a:t>. </a:t>
            </a:r>
            <a:br>
              <a:rPr lang="en-US" dirty="0" smtClean="0"/>
            </a:b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Tony Ryan and Catalytic Clothing: where does the pollution go?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8. How is the technology delivered to the surface of the clothing?</a:t>
            </a:r>
            <a:br>
              <a:rPr lang="en-US" dirty="0" smtClean="0"/>
            </a:br>
            <a:r>
              <a:rPr lang="en-US" dirty="0" smtClean="0"/>
              <a:t>The </a:t>
            </a:r>
            <a:r>
              <a:rPr lang="en-US" dirty="0" err="1" smtClean="0"/>
              <a:t>photocatalyst</a:t>
            </a:r>
            <a:r>
              <a:rPr lang="en-US" dirty="0" smtClean="0"/>
              <a:t> is delivered to the surface of the clothing during the traditional laundry procedure as an additive within a standard product such as a fabric conditioner. The active agent is packaged within a shell that is attracted towards, and subsequently binds to, the surface of the clothing during the washing cycle.</a:t>
            </a:r>
          </a:p>
          <a:p>
            <a:r>
              <a:rPr lang="en-US" dirty="0" smtClean="0"/>
              <a:t>11. Would someone wearing Catalytic Clothing be at a greater risk of exposure to pollutants?</a:t>
            </a:r>
            <a:br>
              <a:rPr lang="en-US" dirty="0" smtClean="0"/>
            </a:br>
            <a:r>
              <a:rPr lang="en-US" dirty="0" smtClean="0"/>
              <a:t>No. The Catalytic Clothing technology won’t actively attract any pollutants. Instead, it will break down anything that comes within very close proximity of the </a:t>
            </a:r>
            <a:r>
              <a:rPr lang="en-US" dirty="0" err="1" smtClean="0"/>
              <a:t>photocatalyst’s</a:t>
            </a:r>
            <a:r>
              <a:rPr lang="en-US" dirty="0" smtClean="0"/>
              <a:t> surface.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Andrew Schneider (AOL journalist) and </a:t>
            </a:r>
            <a:r>
              <a:rPr lang="en-CA" dirty="0" err="1" smtClean="0"/>
              <a:t>nano</a:t>
            </a:r>
            <a:endParaRPr lang="en-US" dirty="0"/>
          </a:p>
        </p:txBody>
      </p:sp>
      <p:sp>
        <p:nvSpPr>
          <p:cNvPr id="3" name="Content Placeholder 2"/>
          <p:cNvSpPr>
            <a:spLocks noGrp="1"/>
          </p:cNvSpPr>
          <p:nvPr>
            <p:ph idx="1"/>
          </p:nvPr>
        </p:nvSpPr>
        <p:spPr/>
        <p:txBody>
          <a:bodyPr>
            <a:normAutofit lnSpcReduction="10000"/>
          </a:bodyPr>
          <a:lstStyle/>
          <a:p>
            <a:r>
              <a:rPr lang="en-US" dirty="0" smtClean="0"/>
              <a:t>And I have provided extensive expert advice in this field, from congressional testimony, to serving on National Academies panels, to advising the President’s Council of Advisors on Science and Technology. For five years I was the Chief Science Advisor to the Project on Emerging Technologies at the Woodrow Wilson Center. I currently direct the Risk Science Center at the University of Michigan School of Public Health.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French protests 2009/10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protestors in France the issue at the Marseilles nanotechnology debate (one in a countrywide series) on January 19, 2010 was democracy. From the </a:t>
            </a:r>
            <a:r>
              <a:rPr lang="en-US" dirty="0" smtClean="0">
                <a:hlinkClick r:id="rId2" tooltip="here"/>
              </a:rPr>
              <a:t>article</a:t>
            </a:r>
            <a:r>
              <a:rPr lang="en-US" dirty="0" smtClean="0"/>
              <a:t> by Kate </a:t>
            </a:r>
            <a:r>
              <a:rPr lang="en-US" dirty="0" err="1" smtClean="0"/>
              <a:t>McAlpine</a:t>
            </a:r>
            <a:r>
              <a:rPr lang="en-US" dirty="0" smtClean="0"/>
              <a:t> in Chemistry World (republished </a:t>
            </a:r>
            <a:r>
              <a:rPr lang="en-US" dirty="0" smtClean="0">
                <a:hlinkClick r:id="rId3" tooltip="here"/>
              </a:rPr>
              <a:t>here</a:t>
            </a:r>
            <a:r>
              <a:rPr lang="en-US" dirty="0" smtClean="0"/>
              <a:t> on </a:t>
            </a:r>
            <a:r>
              <a:rPr lang="en-US" dirty="0" err="1" smtClean="0"/>
              <a:t>Nanowerk</a:t>
            </a:r>
            <a:r>
              <a:rPr lang="en-US" dirty="0" smtClean="0"/>
              <a:t>),</a:t>
            </a:r>
          </a:p>
          <a:p>
            <a:pPr lvl="1"/>
            <a:r>
              <a:rPr lang="en-US" dirty="0" smtClean="0"/>
              <a:t>Protestors have caused the public to be banned from four debates on nanotechnology taking place across France. After Grenoble in December, and Rennes and Lyon in January, Marseilles saw the local debate </a:t>
            </a:r>
            <a:r>
              <a:rPr lang="en-US" dirty="0" err="1" smtClean="0"/>
              <a:t>organised</a:t>
            </a:r>
            <a:r>
              <a:rPr lang="en-US" dirty="0" smtClean="0"/>
              <a:t> by the Special Commission for Public Debate (CPDP) shut down by protestors on Tuesday. They clapped, whistled, shouted, threw paper balls, and raised banners with slogans such as ‘</a:t>
            </a:r>
            <a:r>
              <a:rPr lang="en-US" dirty="0" err="1" smtClean="0"/>
              <a:t>Nano</a:t>
            </a:r>
            <a:r>
              <a:rPr lang="en-US" dirty="0" smtClean="0"/>
              <a:t>, it’s not green, it’s totalitarian’.</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French protests 2009/10</a:t>
            </a:r>
            <a:endParaRPr lang="en-US" dirty="0"/>
          </a:p>
        </p:txBody>
      </p:sp>
      <p:sp>
        <p:nvSpPr>
          <p:cNvPr id="3" name="Content Placeholder 2"/>
          <p:cNvSpPr>
            <a:spLocks noGrp="1"/>
          </p:cNvSpPr>
          <p:nvPr>
            <p:ph idx="1"/>
          </p:nvPr>
        </p:nvSpPr>
        <p:spPr/>
        <p:txBody>
          <a:bodyPr/>
          <a:lstStyle/>
          <a:p>
            <a:r>
              <a:rPr lang="en-US" dirty="0" smtClean="0"/>
              <a:t>Although earlier debates had seen these protests questioning the legitimacy of the debates, </a:t>
            </a:r>
            <a:r>
              <a:rPr lang="en-US" dirty="0" err="1" smtClean="0"/>
              <a:t>organisers</a:t>
            </a:r>
            <a:r>
              <a:rPr lang="en-US" dirty="0" smtClean="0"/>
              <a:t> attempted discussion for more than thirty minutes before retreating to a private room to webcast the debate and interact with the public through the page’s forum.</a:t>
            </a:r>
          </a:p>
          <a:p>
            <a:r>
              <a:rPr lang="en-US" dirty="0" smtClean="0"/>
              <a:t>http://www.frogheart.ca/?p=686</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Swiss and an attempted bombing</a:t>
            </a:r>
            <a:endParaRPr lang="en-US" dirty="0"/>
          </a:p>
        </p:txBody>
      </p:sp>
      <p:sp>
        <p:nvSpPr>
          <p:cNvPr id="3" name="Content Placeholder 2"/>
          <p:cNvSpPr>
            <a:spLocks noGrp="1"/>
          </p:cNvSpPr>
          <p:nvPr>
            <p:ph idx="1"/>
          </p:nvPr>
        </p:nvSpPr>
        <p:spPr/>
        <p:txBody>
          <a:bodyPr>
            <a:normAutofit/>
          </a:bodyPr>
          <a:lstStyle/>
          <a:p>
            <a:r>
              <a:rPr lang="en-US" dirty="0" smtClean="0"/>
              <a:t>It certainly seems likely that IBM’s Binnig and Rohrer Nanotechnology Center in Zurich is the same center that suffered an attempted bombing in 2010. …</a:t>
            </a:r>
          </a:p>
          <a:p>
            <a:pPr lvl="1"/>
            <a:r>
              <a:rPr lang="en-US" dirty="0" smtClean="0"/>
              <a:t>A 26-year-old Swiss-Italian from Ticino and an Italian couple aged 29 and 34 were found guilty by the Federal Criminal Court of conspiring to destroy the IBM centre in </a:t>
            </a:r>
            <a:r>
              <a:rPr lang="en-US" dirty="0" err="1" smtClean="0"/>
              <a:t>Rüschlikon</a:t>
            </a:r>
            <a:r>
              <a:rPr lang="en-US" dirty="0" smtClean="0"/>
              <a:t>, near Zurich, while it was under construction.</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Swiss and an attempted bombing</a:t>
            </a:r>
            <a:endParaRPr lang="en-US" dirty="0"/>
          </a:p>
        </p:txBody>
      </p:sp>
      <p:sp>
        <p:nvSpPr>
          <p:cNvPr id="3" name="Content Placeholder 2"/>
          <p:cNvSpPr>
            <a:spLocks noGrp="1"/>
          </p:cNvSpPr>
          <p:nvPr>
            <p:ph idx="1"/>
          </p:nvPr>
        </p:nvSpPr>
        <p:spPr/>
        <p:txBody>
          <a:bodyPr>
            <a:normAutofit/>
          </a:bodyPr>
          <a:lstStyle/>
          <a:p>
            <a:pPr lvl="1"/>
            <a:r>
              <a:rPr lang="en-US" dirty="0" smtClean="0"/>
              <a:t>They were also found guilty of importing explosives into Switzerland, then illegally hiding and transporting them. …</a:t>
            </a:r>
          </a:p>
          <a:p>
            <a:r>
              <a:rPr lang="en-US" dirty="0" smtClean="0"/>
              <a:t>The three detainees were caught last year [April 2010] about 3km from the IBM facility in possession of 476 grams of explosives and other components needed to build an improvised explosive device.</a:t>
            </a:r>
          </a:p>
          <a:p>
            <a:r>
              <a:rPr lang="en-CA" dirty="0" smtClean="0"/>
              <a:t>(http://www.frogheart.ca/?p=9553)</a:t>
            </a:r>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Mexico, </a:t>
            </a:r>
            <a:r>
              <a:rPr lang="en-CA" dirty="0" err="1" smtClean="0"/>
              <a:t>nano</a:t>
            </a:r>
            <a:r>
              <a:rPr lang="en-CA" dirty="0" smtClean="0"/>
              <a:t>, and bombs</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ITS (Individuals Tending Towards Savagery) first burst on the </a:t>
            </a:r>
            <a:r>
              <a:rPr lang="en-CA" dirty="0" err="1" smtClean="0"/>
              <a:t>nano</a:t>
            </a:r>
            <a:r>
              <a:rPr lang="en-CA" dirty="0" smtClean="0"/>
              <a:t> scene in 2011</a:t>
            </a:r>
          </a:p>
          <a:p>
            <a:pPr lvl="1"/>
            <a:r>
              <a:rPr lang="en-US" dirty="0" smtClean="0"/>
              <a:t>According to one account, there were two incidents this week, one at Mexico’s National </a:t>
            </a:r>
            <a:r>
              <a:rPr lang="en-US" dirty="0" err="1" smtClean="0"/>
              <a:t>Polytechnical</a:t>
            </a:r>
            <a:r>
              <a:rPr lang="en-US" dirty="0" smtClean="0"/>
              <a:t> Institute on Tuesday, August 9, 2011 (another account notes that there were previous incidents in April and May 2011 targeting the same professor but does not mention an August 9 attempt) and a more serious one (two professors were injured) at the Monterrey Technological Institute (the campus on the outskirts of Mexico City) on Monday, August 8, 2011.</a:t>
            </a:r>
            <a:endParaRPr lang="en-CA"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Mexico, </a:t>
            </a:r>
            <a:r>
              <a:rPr lang="en-CA" dirty="0" err="1" smtClean="0"/>
              <a:t>nano</a:t>
            </a:r>
            <a:r>
              <a:rPr lang="en-CA" dirty="0" smtClean="0"/>
              <a:t>, and bombs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group identified as likely culprits (a partially identified note was found at the scene of the August 8 incident) is called, in English, ‘Individuals Tending to Savagery (ITS)’. They have attacked academics before and are known for opposing nanotechnology experiments.</a:t>
            </a:r>
          </a:p>
          <a:p>
            <a:r>
              <a:rPr lang="en-US" dirty="0" smtClean="0"/>
              <a:t>One of the injured professors works in the field of robotics and the intended target of the August 9 (?), April and May 2011 incidents, Oscar Camacho, works in the field of micro-electro-mechanical systems (MEMS).</a:t>
            </a:r>
          </a:p>
          <a:p>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Mexico, </a:t>
            </a:r>
            <a:r>
              <a:rPr lang="en-CA" dirty="0" err="1" smtClean="0"/>
              <a:t>nano</a:t>
            </a:r>
            <a:r>
              <a:rPr lang="en-CA" dirty="0" smtClean="0"/>
              <a:t>, and bombs</a:t>
            </a:r>
            <a:endParaRPr lang="en-US" dirty="0"/>
          </a:p>
        </p:txBody>
      </p:sp>
      <p:sp>
        <p:nvSpPr>
          <p:cNvPr id="3" name="Content Placeholder 2"/>
          <p:cNvSpPr>
            <a:spLocks noGrp="1"/>
          </p:cNvSpPr>
          <p:nvPr>
            <p:ph idx="1"/>
          </p:nvPr>
        </p:nvSpPr>
        <p:spPr/>
        <p:txBody>
          <a:bodyPr>
            <a:normAutofit lnSpcReduction="10000"/>
          </a:bodyPr>
          <a:lstStyle/>
          <a:p>
            <a:r>
              <a:rPr lang="en-US" dirty="0" smtClean="0"/>
              <a:t>I gather the group (ITS) has posted a manifesto online which states that </a:t>
            </a:r>
            <a:r>
              <a:rPr lang="en-US" dirty="0" err="1" smtClean="0"/>
              <a:t>nanoparticles</a:t>
            </a:r>
            <a:r>
              <a:rPr lang="en-US" dirty="0" smtClean="0"/>
              <a:t> could cause the planet earth to turn into grey goo (a well worn and popular ‘end of the world because of nanotechnology’ scenario first posited by Eric Drexler who has since repudiated it but taken up by any number of science fiction writers).</a:t>
            </a:r>
          </a:p>
          <a:p>
            <a:r>
              <a:rPr lang="en-CA" dirty="0" smtClean="0">
                <a:hlinkClick r:id="rId2"/>
              </a:rPr>
              <a:t>http://www.frogheart.ca/?p=4147</a:t>
            </a:r>
            <a:endParaRPr lang="en-CA" dirty="0" smtClean="0"/>
          </a:p>
          <a:p>
            <a:pPr>
              <a:buNone/>
            </a:pP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Mexico, </a:t>
            </a:r>
            <a:r>
              <a:rPr lang="en-CA" dirty="0" err="1" smtClean="0"/>
              <a:t>nano</a:t>
            </a:r>
            <a:r>
              <a:rPr lang="en-CA" dirty="0" smtClean="0"/>
              <a:t>, and bombs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 anarchist group (ITS, aka, Individuals Tending to Savagery) has again claimed ‘credit’ for violence against scientists in Mexico. From Robert </a:t>
            </a:r>
            <a:r>
              <a:rPr lang="en-US" dirty="0" err="1" smtClean="0"/>
              <a:t>Beckhusen’s</a:t>
            </a:r>
            <a:r>
              <a:rPr lang="en-US" dirty="0" smtClean="0"/>
              <a:t> Mar. 12, 2013 article about the ITS and the violence for Wired magazine (Note: A link has been removed),</a:t>
            </a:r>
          </a:p>
          <a:p>
            <a:r>
              <a:rPr lang="en-US" dirty="0" smtClean="0"/>
              <a:t>    Over the past two years, Mexican scientists involved in bio- and nanotechnology have become targets. They’re not threatened by the nation’s drug cartels. They’re marked for death by a group of bomb-building eco-terrorists with the professed goal of destroying human civilization.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Mexico, </a:t>
            </a:r>
            <a:r>
              <a:rPr lang="en-CA" dirty="0" err="1" smtClean="0"/>
              <a:t>nano</a:t>
            </a:r>
            <a:r>
              <a:rPr lang="en-CA" dirty="0" smtClean="0"/>
              <a:t>, and bombs</a:t>
            </a:r>
            <a:endParaRPr lang="en-US" dirty="0"/>
          </a:p>
        </p:txBody>
      </p:sp>
      <p:sp>
        <p:nvSpPr>
          <p:cNvPr id="3" name="Content Placeholder 2"/>
          <p:cNvSpPr>
            <a:spLocks noGrp="1"/>
          </p:cNvSpPr>
          <p:nvPr>
            <p:ph idx="1"/>
          </p:nvPr>
        </p:nvSpPr>
        <p:spPr/>
        <p:txBody>
          <a:bodyPr>
            <a:normAutofit fontScale="92500"/>
          </a:bodyPr>
          <a:lstStyle/>
          <a:p>
            <a:r>
              <a:rPr lang="en-US" dirty="0" smtClean="0"/>
              <a:t> The group, which goes by the name </a:t>
            </a:r>
            <a:r>
              <a:rPr lang="en-US" dirty="0" err="1" smtClean="0"/>
              <a:t>Individualidades</a:t>
            </a:r>
            <a:r>
              <a:rPr lang="en-US" dirty="0" smtClean="0"/>
              <a:t> </a:t>
            </a:r>
            <a:r>
              <a:rPr lang="en-US" dirty="0" err="1" smtClean="0"/>
              <a:t>Tendiendo</a:t>
            </a:r>
            <a:r>
              <a:rPr lang="en-US" dirty="0" smtClean="0"/>
              <a:t> a lo </a:t>
            </a:r>
            <a:r>
              <a:rPr lang="en-US" dirty="0" err="1" smtClean="0"/>
              <a:t>Salvaje</a:t>
            </a:r>
            <a:r>
              <a:rPr lang="en-US" dirty="0" smtClean="0"/>
              <a:t> (ITS), posted its manifesto to anarchist blog </a:t>
            </a:r>
            <a:r>
              <a:rPr lang="en-US" dirty="0" err="1" smtClean="0"/>
              <a:t>Liberacion</a:t>
            </a:r>
            <a:r>
              <a:rPr lang="en-US" dirty="0" smtClean="0"/>
              <a:t> Total last month. The manifesto takes credit for a failed bombing attempt that month  [Feb. 2013?] against a researcher at the Biotechnology Institute at the National Autonomous University of Mexico. And the group promises more.</a:t>
            </a:r>
          </a:p>
          <a:p>
            <a:r>
              <a:rPr lang="en-US" dirty="0" smtClean="0"/>
              <a:t>http://www.frogheart.ca/?p=9509</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Tony Ryan and Catalytic Clothing: where does the pollution go?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16. How can you reassure people that it will be safe?</a:t>
            </a:r>
            <a:br>
              <a:rPr lang="en-US" dirty="0" smtClean="0"/>
            </a:br>
            <a:r>
              <a:rPr lang="en-US" dirty="0" smtClean="0"/>
              <a:t>The product will go through full life cycle analysis as any other new product being brought to market. All H&amp;S aspects will be independently validated and just like a new medicine, or new skin care product, all the usual legal requirements will be met ahead of the product reaching the supermarket shelves.</a:t>
            </a:r>
          </a:p>
          <a:p>
            <a:r>
              <a:rPr lang="en-US" dirty="0" smtClean="0"/>
              <a:t>http://catalytic-clothing.org/faq.html</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Nanotechnology activist summits</a:t>
            </a:r>
            <a:endParaRPr lang="en-US" dirty="0"/>
          </a:p>
        </p:txBody>
      </p:sp>
      <p:sp>
        <p:nvSpPr>
          <p:cNvPr id="3" name="Content Placeholder 2"/>
          <p:cNvSpPr>
            <a:spLocks noGrp="1"/>
          </p:cNvSpPr>
          <p:nvPr>
            <p:ph idx="1"/>
          </p:nvPr>
        </p:nvSpPr>
        <p:spPr/>
        <p:txBody>
          <a:bodyPr/>
          <a:lstStyle/>
          <a:p>
            <a:r>
              <a:rPr lang="en-US" dirty="0" smtClean="0"/>
              <a:t>Apparently, global activists are meeting for the 4th International Nanotechnology Activist Summit in Berlin, Oct. 6 – 7, 2011. I did a quick search and was unable to find a website for the summit or find any additional information about it on the Friends of the Earth </a:t>
            </a:r>
            <a:r>
              <a:rPr lang="en-US" dirty="0" err="1" smtClean="0"/>
              <a:t>nano</a:t>
            </a:r>
            <a:r>
              <a:rPr lang="en-US" dirty="0" smtClean="0"/>
              <a:t> website or the ETC Group website, both represented at the summit. http://www.frogheart.ca/?p=4713</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Nanotechnology activist summits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Some 30 activists representing 14 environmental, technology assessment and consumer </a:t>
            </a:r>
            <a:r>
              <a:rPr lang="en-US" dirty="0" err="1" smtClean="0"/>
              <a:t>organisations</a:t>
            </a:r>
            <a:r>
              <a:rPr lang="en-US" dirty="0" smtClean="0"/>
              <a:t> from Europe, the United States, Canada and Latin America met for the 4th International Nanotechnology Activist Summit in Berlin on October 6 and 7.  …</a:t>
            </a:r>
          </a:p>
          <a:p>
            <a:r>
              <a:rPr lang="en-US" dirty="0" smtClean="0"/>
              <a:t>    </a:t>
            </a:r>
            <a:r>
              <a:rPr lang="en-US" dirty="0" err="1" smtClean="0"/>
              <a:t>Jaydee</a:t>
            </a:r>
            <a:r>
              <a:rPr lang="en-US" dirty="0" smtClean="0"/>
              <a:t> Hanson from the International Center for Technology Assessment, which has filed legal challenges to the US Environmental Policy Agency and the Food and Drug Administration, called “for the protection of workers and the public from exposure to </a:t>
            </a:r>
            <a:r>
              <a:rPr lang="en-US" dirty="0" err="1" smtClean="0"/>
              <a:t>nanomaterials</a:t>
            </a:r>
            <a:r>
              <a:rPr lang="en-US" dirty="0" smtClean="0"/>
              <a:t> that have not been proven safe.”</a:t>
            </a:r>
          </a:p>
          <a:p>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Nanotechnology activist summits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Paolo Martins, Coordinator of the Brazilian Research Network in Nanotechnology, Society and the Environment called for review of nanotechnologies that will have wide-ranging effects on workers and consumers in the developing world. He noted that there must be, “full consideration of the ethical and social impacts of these technologies.”   …</a:t>
            </a:r>
          </a:p>
          <a:p>
            <a:r>
              <a:rPr lang="en-US" dirty="0" smtClean="0"/>
              <a:t>    Ian </a:t>
            </a:r>
            <a:r>
              <a:rPr lang="en-US" dirty="0" err="1" smtClean="0"/>
              <a:t>Illuminato</a:t>
            </a:r>
            <a:r>
              <a:rPr lang="en-US" dirty="0" smtClean="0"/>
              <a:t> of Friends of the Earth [</a:t>
            </a:r>
            <a:r>
              <a:rPr lang="en-US" dirty="0" err="1" smtClean="0"/>
              <a:t>FoE</a:t>
            </a:r>
            <a:r>
              <a:rPr lang="en-US" dirty="0" smtClean="0"/>
              <a:t>]-US demanded that “a full lifecycle analysis must be completed prior to any commercialization of </a:t>
            </a:r>
            <a:r>
              <a:rPr lang="en-US" dirty="0" err="1" smtClean="0"/>
              <a:t>nano</a:t>
            </a:r>
            <a:r>
              <a:rPr lang="en-US" dirty="0" smtClean="0"/>
              <a:t>-products.” [emphasis mine]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Nanotechnology activist summits</a:t>
            </a:r>
            <a:endParaRPr lang="en-US" dirty="0"/>
          </a:p>
        </p:txBody>
      </p:sp>
      <p:sp>
        <p:nvSpPr>
          <p:cNvPr id="3" name="Content Placeholder 2"/>
          <p:cNvSpPr>
            <a:spLocks noGrp="1"/>
          </p:cNvSpPr>
          <p:nvPr>
            <p:ph idx="1"/>
          </p:nvPr>
        </p:nvSpPr>
        <p:spPr/>
        <p:txBody>
          <a:bodyPr>
            <a:normAutofit lnSpcReduction="10000"/>
          </a:bodyPr>
          <a:lstStyle/>
          <a:p>
            <a:r>
              <a:rPr lang="en-US" dirty="0" smtClean="0"/>
              <a:t> Pat Mooney, Executive Director of the ETC Group, with offices in Canada, the Philippines, Mexico, and the US called for a moratorium on the commercialization of </a:t>
            </a:r>
            <a:r>
              <a:rPr lang="en-US" dirty="0" err="1" smtClean="0"/>
              <a:t>nano</a:t>
            </a:r>
            <a:r>
              <a:rPr lang="en-US" dirty="0" smtClean="0"/>
              <a:t>-products, but noted that all “</a:t>
            </a:r>
            <a:r>
              <a:rPr lang="en-US" dirty="0" err="1" smtClean="0"/>
              <a:t>Nano</a:t>
            </a:r>
            <a:r>
              <a:rPr lang="en-US" dirty="0" smtClean="0"/>
              <a:t>-industries must be fully accountable for liabilities caused by their products if they come on the market.”</a:t>
            </a:r>
          </a:p>
          <a:p>
            <a:r>
              <a:rPr lang="en-US" smtClean="0"/>
              <a:t>http://www.nanowerk.com/news/newsid=22990.php</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Nanotechnology initiatives</a:t>
            </a:r>
            <a:endParaRPr lang="en-US" dirty="0"/>
          </a:p>
        </p:txBody>
      </p:sp>
      <p:sp>
        <p:nvSpPr>
          <p:cNvPr id="3" name="Content Placeholder 2"/>
          <p:cNvSpPr>
            <a:spLocks noGrp="1"/>
          </p:cNvSpPr>
          <p:nvPr>
            <p:ph idx="1"/>
          </p:nvPr>
        </p:nvSpPr>
        <p:spPr/>
        <p:txBody>
          <a:bodyPr>
            <a:normAutofit/>
          </a:bodyPr>
          <a:lstStyle/>
          <a:p>
            <a:r>
              <a:rPr lang="en-US" dirty="0" smtClean="0"/>
              <a:t>Argentina; Armenia; Brazil; Chile; China; Costa Rica; Egypt; Georgia; India; Iran; Mexico; Malaysia; Philippines; Serbia &amp; Montenegro; South Africa; Thailand, Turkey; Uruguay; Vietnam</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Nanotechnology initiatives</a:t>
            </a:r>
            <a:endParaRPr lang="en-US" dirty="0"/>
          </a:p>
        </p:txBody>
      </p:sp>
      <p:sp>
        <p:nvSpPr>
          <p:cNvPr id="3" name="Content Placeholder 2"/>
          <p:cNvSpPr>
            <a:spLocks noGrp="1"/>
          </p:cNvSpPr>
          <p:nvPr>
            <p:ph idx="1"/>
          </p:nvPr>
        </p:nvSpPr>
        <p:spPr/>
        <p:txBody>
          <a:bodyPr/>
          <a:lstStyle/>
          <a:p>
            <a:r>
              <a:rPr lang="en-US" dirty="0" smtClean="0"/>
              <a:t>Belarus; Bulgaria; Cyprus; Czech Republic; Estonia; Hong Kong; Hungary; Israel; Latvia; Lithuania; Poland; Romania; Russian Federation; Singapore; Slovak Republic; Slovenia; South Korea; Ukraine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Nanotechnology initiatives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Australia; Austria; Belgium; Canada; Denmark; Finland; France; Germany; Greece; Iceland; Ireland; Italy; Japan; Luxembourg; Netherlands; New Zealand; Norway; Portugal; Puerto Rico; Spain; Sweden; Switzerland; Taiwan; United Kingdom; United States of America</a:t>
            </a:r>
          </a:p>
          <a:p>
            <a:r>
              <a:rPr lang="en-CA" dirty="0" smtClean="0"/>
              <a:t>Table 1: </a:t>
            </a:r>
          </a:p>
          <a:p>
            <a:pPr lvl="1"/>
            <a:r>
              <a:rPr lang="en-US" dirty="0" smtClean="0"/>
              <a:t>A national strategy for nanotechnology;</a:t>
            </a:r>
          </a:p>
          <a:p>
            <a:pPr lvl="1"/>
            <a:r>
              <a:rPr lang="en-US" dirty="0" smtClean="0"/>
              <a:t>Nationally co-</a:t>
            </a:r>
            <a:r>
              <a:rPr lang="en-US" dirty="0" err="1" smtClean="0"/>
              <a:t>ordinated</a:t>
            </a:r>
            <a:r>
              <a:rPr lang="en-US" dirty="0" smtClean="0"/>
              <a:t> nanotechnology activities;</a:t>
            </a:r>
          </a:p>
          <a:p>
            <a:pPr lvl="1"/>
            <a:r>
              <a:rPr lang="en-US" dirty="0" smtClean="0"/>
              <a:t>Government funding for nanotechnology research</a:t>
            </a:r>
          </a:p>
          <a:p>
            <a:endParaRPr lang="en-CA"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Nanotechnology research project(s)</a:t>
            </a:r>
            <a:endParaRPr lang="en-US" dirty="0"/>
          </a:p>
        </p:txBody>
      </p:sp>
      <p:sp>
        <p:nvSpPr>
          <p:cNvPr id="3" name="Content Placeholder 2"/>
          <p:cNvSpPr>
            <a:spLocks noGrp="1"/>
          </p:cNvSpPr>
          <p:nvPr>
            <p:ph idx="1"/>
          </p:nvPr>
        </p:nvSpPr>
        <p:spPr/>
        <p:txBody>
          <a:bodyPr/>
          <a:lstStyle/>
          <a:p>
            <a:r>
              <a:rPr lang="en-US" dirty="0" smtClean="0"/>
              <a:t>Bangladesh; Botswana; Columbia; Croatia; Cuba; Indonesia; Jordan; Kazakhstan; Moldova; Pakistan; Uzbekistan; Venezuela, Macau, (China); Malta; United Arab Emirates, Liechtenstein</a:t>
            </a:r>
          </a:p>
          <a:p>
            <a:r>
              <a:rPr lang="en-CA" dirty="0" smtClean="0"/>
              <a:t>Table 2: </a:t>
            </a:r>
            <a:r>
              <a:rPr lang="en-US" dirty="0" smtClean="0"/>
              <a:t>At least one individual or group currently conducting work identified as ‘nanotechnology research’</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Nanotechnology interest</a:t>
            </a:r>
            <a:endParaRPr lang="en-US" dirty="0"/>
          </a:p>
        </p:txBody>
      </p:sp>
      <p:sp>
        <p:nvSpPr>
          <p:cNvPr id="3" name="Content Placeholder 2"/>
          <p:cNvSpPr>
            <a:spLocks noGrp="1"/>
          </p:cNvSpPr>
          <p:nvPr>
            <p:ph idx="1"/>
          </p:nvPr>
        </p:nvSpPr>
        <p:spPr/>
        <p:txBody>
          <a:bodyPr/>
          <a:lstStyle/>
          <a:p>
            <a:r>
              <a:rPr lang="en-CA" dirty="0" smtClean="0"/>
              <a:t>Afghanistan; Senegal; Tanzania; Albania; Bosnia and Herzegovina; Ecuador; Ghana; Kenya; Lebanon; Macedonia; Sri Lanka; Swaziland; Zimbabwe; Brunei; Darussalam</a:t>
            </a:r>
          </a:p>
          <a:p>
            <a:r>
              <a:rPr lang="en-CA" dirty="0" smtClean="0"/>
              <a:t>Table 3: </a:t>
            </a:r>
            <a:r>
              <a:rPr lang="en-US" dirty="0" smtClean="0"/>
              <a:t>An expression of interest from country governments,  representatives or delegates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Source material for international </a:t>
            </a:r>
            <a:r>
              <a:rPr lang="en-CA" dirty="0" err="1" smtClean="0"/>
              <a:t>nano</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2005 </a:t>
            </a:r>
            <a:r>
              <a:rPr lang="en-US" dirty="0" smtClean="0"/>
              <a:t>Nanotechnology and Developing Countries by Donald C. </a:t>
            </a:r>
            <a:r>
              <a:rPr lang="en-US" dirty="0" err="1" smtClean="0"/>
              <a:t>Maclurcan</a:t>
            </a:r>
            <a:r>
              <a:rPr lang="en-US" dirty="0" smtClean="0"/>
              <a:t> (PhD, University of Technology, Sydney [Australia])</a:t>
            </a:r>
          </a:p>
          <a:p>
            <a:r>
              <a:rPr lang="en-US" dirty="0" smtClean="0"/>
              <a:t>Part 1:</a:t>
            </a:r>
          </a:p>
          <a:p>
            <a:pPr lvl="1"/>
            <a:r>
              <a:rPr lang="en-US" dirty="0" smtClean="0"/>
              <a:t>http://nanotech.law.asu.edu/Documents/2009/09/Nanotechnology%20and%20Developing%20Countries%20-%20Part%201_%20What%20Possibilities_237_7747.pdf</a:t>
            </a:r>
          </a:p>
          <a:p>
            <a:r>
              <a:rPr lang="en-US" dirty="0" smtClean="0"/>
              <a:t>Part 2:</a:t>
            </a:r>
          </a:p>
          <a:p>
            <a:pPr lvl="1"/>
            <a:r>
              <a:rPr lang="en-US" dirty="0" smtClean="0"/>
              <a:t>http://www.azonano.com/article.aspx?ArticleID=1429</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Tattoos</a:t>
            </a:r>
            <a:endParaRPr lang="en-US" dirty="0"/>
          </a:p>
        </p:txBody>
      </p:sp>
      <p:sp>
        <p:nvSpPr>
          <p:cNvPr id="3" name="Content Placeholder 2"/>
          <p:cNvSpPr>
            <a:spLocks noGrp="1"/>
          </p:cNvSpPr>
          <p:nvPr>
            <p:ph idx="1"/>
          </p:nvPr>
        </p:nvSpPr>
        <p:spPr/>
        <p:txBody>
          <a:bodyPr>
            <a:normAutofit lnSpcReduction="10000"/>
          </a:bodyPr>
          <a:lstStyle/>
          <a:p>
            <a:r>
              <a:rPr lang="en-CA" dirty="0" smtClean="0"/>
              <a:t>A </a:t>
            </a:r>
            <a:r>
              <a:rPr lang="en-CA" dirty="0" err="1" smtClean="0"/>
              <a:t>biobattery</a:t>
            </a:r>
            <a:r>
              <a:rPr lang="en-CA" dirty="0" smtClean="0"/>
              <a:t> and a sensor</a:t>
            </a:r>
          </a:p>
          <a:p>
            <a:pPr lvl="1"/>
            <a:r>
              <a:rPr lang="en-US" dirty="0" smtClean="0"/>
              <a:t>In the future, working up a sweat by exercising may not only be good for your health, but it could also power your small electronic devices. Researchers will report today that they have designed a sensor in the form of a temporary tattoo that can both monitor a person’s progress during exercise and produce power from their perspiration.</a:t>
            </a:r>
            <a:endParaRPr lang="en-CA" dirty="0" smtClean="0"/>
          </a:p>
          <a:p>
            <a:r>
              <a:rPr lang="en-CA" dirty="0" smtClean="0"/>
              <a:t>http://www.frogheart.ca/?p=14387</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Global </a:t>
            </a:r>
            <a:r>
              <a:rPr lang="en-CA" dirty="0" err="1" smtClean="0"/>
              <a:t>nano</a:t>
            </a:r>
            <a:r>
              <a:rPr lang="en-CA" dirty="0" smtClean="0"/>
              <a:t> circa 2005</a:t>
            </a:r>
            <a:endParaRPr lang="en-US" dirty="0"/>
          </a:p>
        </p:txBody>
      </p:sp>
      <p:sp>
        <p:nvSpPr>
          <p:cNvPr id="3" name="Content Placeholder 2"/>
          <p:cNvSpPr>
            <a:spLocks noGrp="1"/>
          </p:cNvSpPr>
          <p:nvPr>
            <p:ph idx="1"/>
          </p:nvPr>
        </p:nvSpPr>
        <p:spPr/>
        <p:txBody>
          <a:bodyPr>
            <a:normAutofit/>
          </a:bodyPr>
          <a:lstStyle/>
          <a:p>
            <a:r>
              <a:rPr lang="en-US" dirty="0" smtClean="0"/>
              <a:t>United States, Japan, Germany and South Korea all rank as dominant, scoring high on both nanotechnology activity and technology development strength. The United States leads the world, but Japan is right behind, performing better when it comes to nanotech initiatives, government and corporate nanotech funding, and active companies.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Global </a:t>
            </a:r>
            <a:r>
              <a:rPr lang="en-CA" dirty="0" err="1" smtClean="0"/>
              <a:t>nano</a:t>
            </a:r>
            <a:r>
              <a:rPr lang="en-CA" dirty="0" smtClean="0"/>
              <a:t> circa 2005</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the United Kingdom and France both come out as "ivory tower" nations that are high on nanotechnology activity but relatively low on technology development strength</a:t>
            </a:r>
          </a:p>
          <a:p>
            <a:r>
              <a:rPr lang="en-US" dirty="0" smtClean="0"/>
              <a:t>Germany is both strong in technology development, with a large number of science and engineering doctorates and solid infrastructure and R&amp;D spending, and nanotech activity, having 57 nanotech centers</a:t>
            </a:r>
          </a:p>
          <a:p>
            <a:r>
              <a:rPr lang="en-US" dirty="0" smtClean="0"/>
              <a:t>South Korea likewise has a good mix of high government and corporate nanotech spending levels and strong technology development, with 16 percent of GDP from high-tech manufacturing and 3 percent of GDP invested in R&amp;D</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Global </a:t>
            </a:r>
            <a:r>
              <a:rPr lang="en-CA" dirty="0" err="1" smtClean="0"/>
              <a:t>nano</a:t>
            </a:r>
            <a:r>
              <a:rPr lang="en-CA" dirty="0" smtClean="0"/>
              <a:t> circa 2005</a:t>
            </a:r>
            <a:endParaRPr lang="en-US" dirty="0"/>
          </a:p>
        </p:txBody>
      </p:sp>
      <p:sp>
        <p:nvSpPr>
          <p:cNvPr id="3" name="Content Placeholder 2"/>
          <p:cNvSpPr>
            <a:spLocks noGrp="1"/>
          </p:cNvSpPr>
          <p:nvPr>
            <p:ph idx="1"/>
          </p:nvPr>
        </p:nvSpPr>
        <p:spPr/>
        <p:txBody>
          <a:bodyPr>
            <a:normAutofit lnSpcReduction="10000"/>
          </a:bodyPr>
          <a:lstStyle/>
          <a:p>
            <a:r>
              <a:rPr lang="en-US" dirty="0" smtClean="0"/>
              <a:t>Taiwan, Israel and Singapore are currently niche players, having high technology development strengths to capitalize on nanotech activity levels that are relatively low due to their small populations. As a result, they tend to focus on developing centers of competence in specific domains. Taiwan concentrates on materials and electronics, while Singapore focuses on electronics and Israel on life sciences.</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Global </a:t>
            </a:r>
            <a:r>
              <a:rPr lang="en-CA" dirty="0" err="1" smtClean="0"/>
              <a:t>nano</a:t>
            </a:r>
            <a:r>
              <a:rPr lang="en-CA" dirty="0" smtClean="0"/>
              <a:t> circa 2005</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China, Australia, Canada, Russia and India currently fall in the minor leagues, claiming neither high levels of nanotech activity nor technology development strength. For instance, while Russia has a massive technical workforce, it remains an untapped resource. Australia has high-profile life-science nanotech successes such as </a:t>
            </a:r>
            <a:r>
              <a:rPr lang="en-US" dirty="0" err="1" smtClean="0"/>
              <a:t>Starpharma</a:t>
            </a:r>
            <a:r>
              <a:rPr lang="en-US" dirty="0" smtClean="0"/>
              <a:t> in </a:t>
            </a:r>
            <a:r>
              <a:rPr lang="en-US" dirty="0" err="1" smtClean="0"/>
              <a:t>dendrimer</a:t>
            </a:r>
            <a:r>
              <a:rPr lang="en-US" dirty="0" smtClean="0"/>
              <a:t>-based therapeutics and </a:t>
            </a:r>
            <a:r>
              <a:rPr lang="en-US" dirty="0" err="1" smtClean="0"/>
              <a:t>pSivida</a:t>
            </a:r>
            <a:r>
              <a:rPr lang="en-US" dirty="0" smtClean="0"/>
              <a:t> in drug-delivery systems, but two-thirds of the countries </a:t>
            </a:r>
            <a:r>
              <a:rPr lang="en-US" dirty="0" err="1" smtClean="0"/>
              <a:t>Lux</a:t>
            </a:r>
            <a:r>
              <a:rPr lang="en-US" dirty="0" smtClean="0"/>
              <a:t> Research measured scored better in government nanotech spending, and Australia also ranks near the bottom in nanotech publications and patents.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Global </a:t>
            </a:r>
            <a:r>
              <a:rPr lang="en-CA" dirty="0" err="1" smtClean="0"/>
              <a:t>nano</a:t>
            </a:r>
            <a:r>
              <a:rPr lang="en-CA" dirty="0" smtClean="0"/>
              <a:t> circa 2005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While China scores comparatively high on government nanotech spending, number of centers and publications, it has low technology development strength and its overall nanotech spending remains weak, hampered by balkanized regional initiatives. Canada has a high number of nanotech publications but particularly weak showings in active nanotech companies, while India has relatively low government nanotech spending and an infrastructure lagging far behind the other countries studied.</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Global </a:t>
            </a:r>
            <a:r>
              <a:rPr lang="en-CA" dirty="0" err="1" smtClean="0"/>
              <a:t>nano</a:t>
            </a:r>
            <a:r>
              <a:rPr lang="en-CA" dirty="0" smtClean="0"/>
              <a:t> circa 2005</a:t>
            </a:r>
            <a:endParaRPr lang="en-US" dirty="0"/>
          </a:p>
        </p:txBody>
      </p:sp>
      <p:sp>
        <p:nvSpPr>
          <p:cNvPr id="3" name="Content Placeholder 2"/>
          <p:cNvSpPr>
            <a:spLocks noGrp="1"/>
          </p:cNvSpPr>
          <p:nvPr>
            <p:ph idx="1"/>
          </p:nvPr>
        </p:nvSpPr>
        <p:spPr/>
        <p:txBody>
          <a:bodyPr/>
          <a:lstStyle/>
          <a:p>
            <a:r>
              <a:rPr lang="en-CA" dirty="0" smtClean="0"/>
              <a:t>Sources:</a:t>
            </a:r>
          </a:p>
          <a:p>
            <a:pPr lvl="1"/>
            <a:r>
              <a:rPr lang="en-CA" dirty="0" smtClean="0">
                <a:hlinkClick r:id="rId2"/>
              </a:rPr>
              <a:t>http://phys.org/news7921.html</a:t>
            </a:r>
            <a:endParaRPr lang="en-CA" dirty="0" smtClean="0"/>
          </a:p>
          <a:p>
            <a:pPr lvl="1"/>
            <a:r>
              <a:rPr lang="en-CA" dirty="0" err="1" smtClean="0"/>
              <a:t>ur</a:t>
            </a:r>
            <a:r>
              <a:rPr lang="en-CA" dirty="0" smtClean="0"/>
              <a:t> source: </a:t>
            </a:r>
            <a:r>
              <a:rPr lang="en-CA" dirty="0" err="1" smtClean="0"/>
              <a:t>Lux</a:t>
            </a:r>
            <a:r>
              <a:rPr lang="en-CA" dirty="0" smtClean="0"/>
              <a:t> Research</a:t>
            </a:r>
          </a:p>
          <a:p>
            <a:pPr>
              <a:buNone/>
            </a:pPr>
            <a:endParaRPr lang="en-CA"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Notice anything about these geographical entities?</a:t>
            </a:r>
            <a:endParaRPr lang="en-US" dirty="0"/>
          </a:p>
        </p:txBody>
      </p:sp>
      <p:sp>
        <p:nvSpPr>
          <p:cNvPr id="3" name="Content Placeholder 2"/>
          <p:cNvSpPr>
            <a:spLocks noGrp="1"/>
          </p:cNvSpPr>
          <p:nvPr>
            <p:ph idx="1"/>
          </p:nvPr>
        </p:nvSpPr>
        <p:spPr/>
        <p:txBody>
          <a:bodyPr/>
          <a:lstStyle/>
          <a:p>
            <a:r>
              <a:rPr lang="en-CA" dirty="0" smtClean="0"/>
              <a:t>Texas</a:t>
            </a:r>
          </a:p>
          <a:p>
            <a:r>
              <a:rPr lang="en-CA" dirty="0" smtClean="0"/>
              <a:t>Iran</a:t>
            </a:r>
          </a:p>
          <a:p>
            <a:r>
              <a:rPr lang="en-CA" dirty="0" smtClean="0"/>
              <a:t>Alberta</a:t>
            </a:r>
          </a:p>
          <a:p>
            <a:r>
              <a:rPr lang="en-CA" dirty="0" smtClean="0"/>
              <a:t>Saudi Arabia</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 sets the pace</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UK establishes early leadership </a:t>
            </a:r>
          </a:p>
          <a:p>
            <a:r>
              <a:rPr lang="en-CA" dirty="0" smtClean="0"/>
              <a:t>then Bill Clinton signs the National Nanotechnology Initiative (NNI) act in 2000 (?) where nanotechnology is defined as material from 1 to 100 nm</a:t>
            </a:r>
          </a:p>
          <a:p>
            <a:r>
              <a:rPr lang="en-CA" dirty="0" smtClean="0"/>
              <a:t>NNI gears up in 2001</a:t>
            </a:r>
          </a:p>
          <a:p>
            <a:r>
              <a:rPr lang="en-CA" dirty="0" smtClean="0"/>
              <a:t>Total spending from 2001 – 2015: $21B (roughly)</a:t>
            </a:r>
          </a:p>
          <a:p>
            <a:r>
              <a:rPr lang="en-CA" dirty="0" smtClean="0"/>
              <a:t>Patents, investments, and citations: how leadership is measured</a:t>
            </a:r>
          </a:p>
          <a:p>
            <a:endParaRPr lang="en-CA"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2015 US NNI budget request</a:t>
            </a:r>
            <a:endParaRPr lang="en-US" dirty="0"/>
          </a:p>
        </p:txBody>
      </p:sp>
      <p:sp>
        <p:nvSpPr>
          <p:cNvPr id="3" name="Content Placeholder 2"/>
          <p:cNvSpPr>
            <a:spLocks noGrp="1"/>
          </p:cNvSpPr>
          <p:nvPr>
            <p:ph idx="1"/>
          </p:nvPr>
        </p:nvSpPr>
        <p:spPr/>
        <p:txBody>
          <a:bodyPr/>
          <a:lstStyle/>
          <a:p>
            <a:r>
              <a:rPr lang="en-US" dirty="0" smtClean="0"/>
              <a:t>The NNI investments in 2013 and 2014 and those proposed for 2015 continue the emphasis on accelerating the transition from basic R&amp;D to innovations that support national priorities, while maintaining a strong base of foundational research, to provide a pipeline for future nanotechnology-based innovations.</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2015 US NNI budget request</a:t>
            </a:r>
            <a:endParaRPr lang="en-US" dirty="0"/>
          </a:p>
        </p:txBody>
      </p:sp>
      <p:sp>
        <p:nvSpPr>
          <p:cNvPr id="3" name="Content Placeholder 2"/>
          <p:cNvSpPr>
            <a:spLocks noGrp="1"/>
          </p:cNvSpPr>
          <p:nvPr>
            <p:ph idx="1"/>
          </p:nvPr>
        </p:nvSpPr>
        <p:spPr/>
        <p:txBody>
          <a:bodyPr>
            <a:normAutofit lnSpcReduction="10000"/>
          </a:bodyPr>
          <a:lstStyle/>
          <a:p>
            <a:r>
              <a:rPr lang="en-US" dirty="0" smtClean="0"/>
              <a:t>The President’s 2015 Budget supports </a:t>
            </a:r>
            <a:r>
              <a:rPr lang="en-US" dirty="0" err="1" smtClean="0"/>
              <a:t>nanoscale</a:t>
            </a:r>
            <a:r>
              <a:rPr lang="en-US" dirty="0" smtClean="0"/>
              <a:t> science, engineering, and technology R&amp;D at 11 agencies. Another 9 agencies have nanotechnology-related mission interests or regulatory responsibilities. The NNI Supplement to the President’s 2015 Budget documents progress of these NNI participating agencies in addressing the goals and objectives of the NNI. (http://www.frogheart.ca/?p=12913)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rePOOPulate</a:t>
            </a:r>
            <a:endParaRPr lang="en-US" dirty="0"/>
          </a:p>
        </p:txBody>
      </p:sp>
      <p:sp>
        <p:nvSpPr>
          <p:cNvPr id="3" name="Content Placeholder 2"/>
          <p:cNvSpPr>
            <a:spLocks noGrp="1"/>
          </p:cNvSpPr>
          <p:nvPr>
            <p:ph idx="1"/>
          </p:nvPr>
        </p:nvSpPr>
        <p:spPr/>
        <p:txBody>
          <a:bodyPr/>
          <a:lstStyle/>
          <a:p>
            <a:r>
              <a:rPr lang="en-CA" dirty="0" smtClean="0"/>
              <a:t>University of Queen’s, Kingston, Ontario</a:t>
            </a:r>
          </a:p>
          <a:p>
            <a:pPr lvl="1"/>
            <a:r>
              <a:rPr lang="en-US" dirty="0" smtClean="0"/>
              <a:t>Queen’s University biologist Virginia Walker and Queen’s SARC Awarded Postdoctoral Fellow </a:t>
            </a:r>
            <a:r>
              <a:rPr lang="en-US" dirty="0" err="1" smtClean="0"/>
              <a:t>Pranab</a:t>
            </a:r>
            <a:r>
              <a:rPr lang="en-US" dirty="0" smtClean="0"/>
              <a:t> Das have shown </a:t>
            </a:r>
            <a:r>
              <a:rPr lang="en-US" dirty="0" err="1" smtClean="0"/>
              <a:t>nanosilver</a:t>
            </a:r>
            <a:r>
              <a:rPr lang="en-US" dirty="0" smtClean="0"/>
              <a:t>, which is often added to water purification units, can upset your gut. The discovery is important as people are being exposed to </a:t>
            </a:r>
            <a:r>
              <a:rPr lang="en-US" dirty="0" err="1" smtClean="0"/>
              <a:t>nanoparticles</a:t>
            </a:r>
            <a:r>
              <a:rPr lang="en-US" dirty="0" smtClean="0"/>
              <a:t> every day.</a:t>
            </a:r>
            <a:endParaRPr lang="en-CA"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2015 US NNI budget request</a:t>
            </a:r>
            <a:endParaRPr lang="en-US" dirty="0"/>
          </a:p>
        </p:txBody>
      </p:sp>
      <p:sp>
        <p:nvSpPr>
          <p:cNvPr id="3" name="Content Placeholder 2"/>
          <p:cNvSpPr>
            <a:spLocks noGrp="1"/>
          </p:cNvSpPr>
          <p:nvPr>
            <p:ph idx="1"/>
          </p:nvPr>
        </p:nvSpPr>
        <p:spPr/>
        <p:txBody>
          <a:bodyPr>
            <a:normAutofit lnSpcReduction="10000"/>
          </a:bodyPr>
          <a:lstStyle/>
          <a:p>
            <a:r>
              <a:rPr lang="en-CA" dirty="0" smtClean="0"/>
              <a:t>March 2014: the NNI budget request for 2015 dropped by $200M from the year before.</a:t>
            </a:r>
          </a:p>
          <a:p>
            <a:pPr lvl="1"/>
            <a:r>
              <a:rPr lang="en-CA" dirty="0" smtClean="0">
                <a:hlinkClick r:id="rId2"/>
              </a:rPr>
              <a:t>http://www.frogheart.ca/?p=12913</a:t>
            </a:r>
            <a:r>
              <a:rPr lang="en-CA" dirty="0" smtClean="0"/>
              <a:t> (March 31, 2014)</a:t>
            </a:r>
          </a:p>
          <a:p>
            <a:r>
              <a:rPr lang="en-US" dirty="0" smtClean="0"/>
              <a:t>Response? May 20, 2014 there's a ‘National Nanotechnology Initiative’ hearing before the U.S. House of Representatives Subcommittee on Research and Technology, Committee on Science, Space, and Technology, </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2015 US NNI budget request</a:t>
            </a:r>
            <a:endParaRPr lang="en-US" dirty="0"/>
          </a:p>
        </p:txBody>
      </p:sp>
      <p:sp>
        <p:nvSpPr>
          <p:cNvPr id="3" name="Content Placeholder 2"/>
          <p:cNvSpPr>
            <a:spLocks noGrp="1"/>
          </p:cNvSpPr>
          <p:nvPr>
            <p:ph idx="1"/>
          </p:nvPr>
        </p:nvSpPr>
        <p:spPr/>
        <p:txBody>
          <a:bodyPr>
            <a:normAutofit/>
          </a:bodyPr>
          <a:lstStyle/>
          <a:p>
            <a:r>
              <a:rPr lang="en-US" dirty="0" smtClean="0"/>
              <a:t>US General Accountability Office (GAO) presented (US House of Representatives)</a:t>
            </a:r>
          </a:p>
          <a:p>
            <a:pPr lvl="1"/>
            <a:r>
              <a:rPr lang="en-US" dirty="0" smtClean="0"/>
              <a:t>22 pp. précis (PDF; titled: NANOMANUFACTURING AND U.S. COMPETITIVENESS; Challenges and Opportunities) of its Feb. 2014 125 pp. report</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GAO: the Valley of Death and the Manufacturing Middle</a:t>
            </a:r>
            <a:endParaRPr lang="en-US" dirty="0"/>
          </a:p>
        </p:txBody>
      </p:sp>
      <p:sp>
        <p:nvSpPr>
          <p:cNvPr id="3" name="Content Placeholder 2"/>
          <p:cNvSpPr>
            <a:spLocks noGrp="1"/>
          </p:cNvSpPr>
          <p:nvPr>
            <p:ph idx="1"/>
          </p:nvPr>
        </p:nvSpPr>
        <p:spPr/>
        <p:txBody>
          <a:bodyPr/>
          <a:lstStyle/>
          <a:p>
            <a:r>
              <a:rPr lang="en-US" dirty="0" smtClean="0"/>
              <a:t>In a new report on nanotechnology manufacturing (or </a:t>
            </a:r>
            <a:r>
              <a:rPr lang="en-US" dirty="0" err="1" smtClean="0"/>
              <a:t>nanomanufacturing</a:t>
            </a:r>
            <a:r>
              <a:rPr lang="en-US" dirty="0" smtClean="0"/>
              <a:t>) released yesterday (“</a:t>
            </a:r>
            <a:r>
              <a:rPr lang="en-US" dirty="0" err="1" smtClean="0"/>
              <a:t>Nanomanufacturing</a:t>
            </a:r>
            <a:r>
              <a:rPr lang="en-US" dirty="0" smtClean="0"/>
              <a:t>: Emergence and Implications for U.S. Competitiveness, the Environment, and Human Health”; </a:t>
            </a:r>
            <a:r>
              <a:rPr lang="en-US" dirty="0" err="1" smtClean="0"/>
              <a:t>pdf</a:t>
            </a:r>
            <a:r>
              <a:rPr lang="en-US" dirty="0" smtClean="0"/>
              <a:t>), the U.S. Government Accountability Office finds flaws in America’s approach to many things </a:t>
            </a:r>
            <a:r>
              <a:rPr lang="en-US" dirty="0" err="1" smtClean="0"/>
              <a:t>nano</a:t>
            </a:r>
            <a:r>
              <a:rPr lang="en-US" dirty="0" smtClean="0"/>
              <a:t>.</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GAO: the Valley of Death and the Manufacturing Middle</a:t>
            </a:r>
            <a:endParaRPr lang="en-US" dirty="0"/>
          </a:p>
        </p:txBody>
      </p:sp>
      <p:sp>
        <p:nvSpPr>
          <p:cNvPr id="3" name="Content Placeholder 2"/>
          <p:cNvSpPr>
            <a:spLocks noGrp="1"/>
          </p:cNvSpPr>
          <p:nvPr>
            <p:ph idx="1"/>
          </p:nvPr>
        </p:nvSpPr>
        <p:spPr/>
        <p:txBody>
          <a:bodyPr>
            <a:normAutofit fontScale="85000" lnSpcReduction="20000"/>
          </a:bodyPr>
          <a:lstStyle/>
          <a:p>
            <a:r>
              <a:rPr lang="en-CA" dirty="0" smtClean="0"/>
              <a:t>Dexter Johnson commenting on GAO report (he was one of the consultants)</a:t>
            </a:r>
          </a:p>
          <a:p>
            <a:pPr lvl="1"/>
            <a:r>
              <a:rPr lang="en-US" dirty="0" smtClean="0"/>
              <a:t>While I acknowledge that the experts who were consulted for this report are more likely the source for its views than I am, I was pleased to see the report reflect many of my own opinions. Most notable among these is bridging the funding gap in the middle stages of the manufacturing-innovation process, which is placed at the top of the report’s list of challenges.…</a:t>
            </a:r>
          </a:p>
          <a:p>
            <a:pPr lvl="1"/>
            <a:r>
              <a:rPr lang="en-US" dirty="0" smtClean="0"/>
              <a:t>While I am in agreement with much of the report’s findings, it suffers from a </a:t>
            </a:r>
            <a:r>
              <a:rPr lang="en-US" b="1" dirty="0" smtClean="0"/>
              <a:t>fundamental misconception</a:t>
            </a:r>
            <a:r>
              <a:rPr lang="en-US" dirty="0" smtClean="0"/>
              <a:t> in seeing nanotechnology’s development as</a:t>
            </a:r>
            <a:r>
              <a:rPr lang="en-US" b="1" dirty="0" smtClean="0"/>
              <a:t> a kind of race between countries</a:t>
            </a:r>
            <a:r>
              <a:rPr lang="en-US" dirty="0" smtClean="0"/>
              <a:t>. [emphases mine]</a:t>
            </a:r>
          </a:p>
          <a:p>
            <a:pPr lvl="1"/>
            <a:r>
              <a:rPr lang="en-CA" dirty="0" smtClean="0"/>
              <a:t>(</a:t>
            </a:r>
            <a:r>
              <a:rPr lang="en-CA" dirty="0" smtClean="0">
                <a:hlinkClick r:id="rId2"/>
              </a:rPr>
              <a:t>http://www.frogheart.ca/?p=13505</a:t>
            </a:r>
            <a:r>
              <a:rPr lang="en-CA" dirty="0" smtClean="0"/>
              <a:t> May 2014)</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US government response to GAO report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President of the United States has launched a major, new initiative focused on strengthening the innovation, performance, competitiveness, and job-creating power of U.S. manufacturing called the National Network for Manufacturing Innovation (NNMI).</a:t>
            </a:r>
          </a:p>
          <a:p>
            <a:r>
              <a:rPr lang="en-US" dirty="0" smtClean="0"/>
              <a:t>The NNMI is comprised of Institutes for Manufacturing Innovation (IMIs) and the President has proposed establishing up to 45 IMIs around the country.</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US government response to GAO report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IMIs will be regionally centered public private partnerships enabling the scale-up of advanced manufacturing technologies and processes, with the goal of successful transition of existing science and technology into the marketplace for both defense and commercial applications. The purpose of the RFI is for DOD to consider input from industry and academia as part of an effort to select and scope the technology focus areas for future IMIs. The RFI originally sought information about the following technical focus areas: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US government response to GAO report</a:t>
            </a:r>
            <a:endParaRPr lang="en-US" dirty="0"/>
          </a:p>
        </p:txBody>
      </p:sp>
      <p:sp>
        <p:nvSpPr>
          <p:cNvPr id="3" name="Content Placeholder 2"/>
          <p:cNvSpPr>
            <a:spLocks noGrp="1"/>
          </p:cNvSpPr>
          <p:nvPr>
            <p:ph idx="1"/>
          </p:nvPr>
        </p:nvSpPr>
        <p:spPr/>
        <p:txBody>
          <a:bodyPr/>
          <a:lstStyle/>
          <a:p>
            <a:r>
              <a:rPr lang="en-US" dirty="0" smtClean="0"/>
              <a:t>Flexible Hybrid Electronics</a:t>
            </a:r>
          </a:p>
          <a:p>
            <a:r>
              <a:rPr lang="en-US" dirty="0" smtClean="0"/>
              <a:t>Photonics (now closed)</a:t>
            </a:r>
          </a:p>
          <a:p>
            <a:r>
              <a:rPr lang="en-US" dirty="0" smtClean="0"/>
              <a:t>Engineered </a:t>
            </a:r>
            <a:r>
              <a:rPr lang="en-US" dirty="0" err="1" smtClean="0"/>
              <a:t>Nanomaterials</a:t>
            </a:r>
            <a:endParaRPr lang="en-US" dirty="0" smtClean="0"/>
          </a:p>
          <a:p>
            <a:r>
              <a:rPr lang="en-US" dirty="0" smtClean="0"/>
              <a:t>Fiber and Textiles</a:t>
            </a:r>
          </a:p>
          <a:p>
            <a:r>
              <a:rPr lang="en-US" dirty="0" smtClean="0"/>
              <a:t>Electronic Packaging and Reliability</a:t>
            </a:r>
          </a:p>
          <a:p>
            <a:r>
              <a:rPr lang="en-US" dirty="0" smtClean="0"/>
              <a:t>Aerospace Composites</a:t>
            </a:r>
          </a:p>
          <a:p>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US government response to GAO report</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b="1" dirty="0" smtClean="0"/>
              <a:t>National Nanotechnology Coordination Office</a:t>
            </a:r>
            <a:r>
              <a:rPr lang="en-US" dirty="0" smtClean="0"/>
              <a:t> encourages interested members of the nanotechnology community to view and respond to the RFI as appropriate. [emphasis mine] The IMI institutes have the potential to provide game-changing resources and foster exciting new partnerships for the nanotechnology community.</a:t>
            </a:r>
          </a:p>
          <a:p>
            <a:r>
              <a:rPr lang="en-US" dirty="0" smtClean="0">
                <a:hlinkClick r:id="rId2"/>
              </a:rPr>
              <a:t>http://www.frogheart.ca/?p=14646</a:t>
            </a:r>
            <a:r>
              <a:rPr lang="en-US" dirty="0" smtClean="0"/>
              <a:t> Sept. 19, 2014</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 BRAIN project</a:t>
            </a:r>
            <a:endParaRPr lang="en-US" dirty="0"/>
          </a:p>
        </p:txBody>
      </p:sp>
      <p:sp>
        <p:nvSpPr>
          <p:cNvPr id="3" name="Content Placeholder 2"/>
          <p:cNvSpPr>
            <a:spLocks noGrp="1"/>
          </p:cNvSpPr>
          <p:nvPr>
            <p:ph idx="1"/>
          </p:nvPr>
        </p:nvSpPr>
        <p:spPr/>
        <p:txBody>
          <a:bodyPr>
            <a:normAutofit/>
          </a:bodyPr>
          <a:lstStyle/>
          <a:p>
            <a:r>
              <a:rPr lang="en-US" dirty="0" smtClean="0"/>
              <a:t>BRAIN (Brain Research through Advancing Innovative </a:t>
            </a:r>
            <a:r>
              <a:rPr lang="en-US" dirty="0" err="1" smtClean="0"/>
              <a:t>Neurotechnologies</a:t>
            </a:r>
            <a:r>
              <a:rPr lang="en-US" dirty="0" smtClean="0"/>
              <a:t>) initiative (originally called BAM; Brain Activity Map) in 2013</a:t>
            </a:r>
            <a:endParaRPr lang="en-CA" dirty="0" smtClean="0"/>
          </a:p>
          <a:p>
            <a:r>
              <a:rPr lang="en-CA" dirty="0" smtClean="0"/>
              <a:t>2014 budget request: $100M</a:t>
            </a:r>
          </a:p>
          <a:p>
            <a:r>
              <a:rPr lang="en-CA" dirty="0" smtClean="0"/>
              <a:t>2015 budget request: $200M</a:t>
            </a:r>
          </a:p>
          <a:p>
            <a:pPr lvl="1"/>
            <a:endParaRPr lang="en-CA"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brains</a:t>
            </a:r>
            <a:endParaRPr lang="en-US" dirty="0"/>
          </a:p>
        </p:txBody>
      </p:sp>
      <p:sp>
        <p:nvSpPr>
          <p:cNvPr id="3" name="Content Placeholder 2"/>
          <p:cNvSpPr>
            <a:spLocks noGrp="1"/>
          </p:cNvSpPr>
          <p:nvPr>
            <p:ph idx="1"/>
          </p:nvPr>
        </p:nvSpPr>
        <p:spPr/>
        <p:txBody>
          <a:bodyPr>
            <a:normAutofit/>
          </a:bodyPr>
          <a:lstStyle/>
          <a:p>
            <a:r>
              <a:rPr lang="en-CA" dirty="0" smtClean="0"/>
              <a:t>Contrast:</a:t>
            </a:r>
          </a:p>
          <a:p>
            <a:pPr lvl="1"/>
            <a:r>
              <a:rPr lang="en-CA" dirty="0" smtClean="0"/>
              <a:t>European Union: Human Brain Project (1B Euros over 10 years)</a:t>
            </a:r>
            <a:endParaRPr lang="en-US" dirty="0" smtClean="0"/>
          </a:p>
          <a:p>
            <a:pPr lvl="1"/>
            <a:r>
              <a:rPr lang="en-US" dirty="0" smtClean="0"/>
              <a:t>Japan: Brain/MINDS funded at ¥3 billion (US$27 million) for the first year, probably rising to about ¥4 billion for the second (http://www.nature.com/news/marmosets-are-stars-of-japan-s-ambitious-brain-project-1.16091)</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rePOOPulate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conduct the research, Drs. Walker and Das utilized another Queen’s discovery, </a:t>
            </a:r>
            <a:r>
              <a:rPr lang="en-US" dirty="0" err="1" smtClean="0"/>
              <a:t>rePOOPulate</a:t>
            </a:r>
            <a:r>
              <a:rPr lang="en-US" dirty="0" smtClean="0"/>
              <a:t>, created by Elaine </a:t>
            </a:r>
            <a:r>
              <a:rPr lang="en-US" dirty="0" err="1" smtClean="0"/>
              <a:t>Petrof</a:t>
            </a:r>
            <a:r>
              <a:rPr lang="en-US" dirty="0" smtClean="0"/>
              <a:t> (Medicine). </a:t>
            </a:r>
            <a:r>
              <a:rPr lang="en-US" dirty="0" err="1" smtClean="0"/>
              <a:t>rePOOPulate</a:t>
            </a:r>
            <a:r>
              <a:rPr lang="en-US" dirty="0" smtClean="0"/>
              <a:t> is a synthetic stool substitute, which Dr. </a:t>
            </a:r>
            <a:r>
              <a:rPr lang="en-US" dirty="0" err="1" smtClean="0"/>
              <a:t>Petrof</a:t>
            </a:r>
            <a:r>
              <a:rPr lang="en-US" dirty="0" smtClean="0"/>
              <a:t> designed to treat C. </a:t>
            </a:r>
            <a:r>
              <a:rPr lang="en-US" dirty="0" err="1" smtClean="0"/>
              <a:t>difficile</a:t>
            </a:r>
            <a:r>
              <a:rPr lang="en-US" dirty="0" smtClean="0"/>
              <a:t> infections. In this instance, rather than being used as therapy, the synthetic stool was used to examine the impact of </a:t>
            </a:r>
            <a:r>
              <a:rPr lang="en-US" dirty="0" err="1" smtClean="0"/>
              <a:t>nanoparticles</a:t>
            </a:r>
            <a:r>
              <a:rPr lang="en-US" dirty="0" smtClean="0"/>
              <a:t> on the human gut.</a:t>
            </a:r>
          </a:p>
          <a:p>
            <a:r>
              <a:rPr lang="en-US" dirty="0" smtClean="0"/>
              <a:t>The research showed that the addition of </a:t>
            </a:r>
            <a:r>
              <a:rPr lang="en-US" dirty="0" err="1" smtClean="0"/>
              <a:t>nanosilver</a:t>
            </a:r>
            <a:r>
              <a:rPr lang="en-US" dirty="0" smtClean="0"/>
              <a:t> reduced metabolic activity in the synthetic stool sample, perturbed fatty acids and significantly changed the population of bacteria. This information can help lead to an understanding of how </a:t>
            </a:r>
            <a:r>
              <a:rPr lang="en-US" dirty="0" err="1" smtClean="0"/>
              <a:t>nanoparticles</a:t>
            </a:r>
            <a:r>
              <a:rPr lang="en-US" dirty="0" smtClean="0"/>
              <a:t> </a:t>
            </a:r>
            <a:r>
              <a:rPr lang="en-US" b="1" dirty="0" smtClean="0"/>
              <a:t>could</a:t>
            </a:r>
            <a:r>
              <a:rPr lang="en-US" dirty="0" smtClean="0"/>
              <a:t> impact our “gut ecosystem.” [emphasis mine]</a:t>
            </a:r>
          </a:p>
          <a:p>
            <a:r>
              <a:rPr lang="en-US" dirty="0" smtClean="0">
                <a:hlinkClick r:id="rId2"/>
              </a:rPr>
              <a:t>http://www.frogheart.ca/?p=15256</a:t>
            </a:r>
            <a:r>
              <a:rPr lang="en-US" dirty="0" smtClean="0"/>
              <a:t> (Nov. 20, 2014)</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brains</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CA" dirty="0" smtClean="0"/>
              <a:t>Canada: started </a:t>
            </a:r>
            <a:r>
              <a:rPr lang="en-US" dirty="0" smtClean="0"/>
              <a:t>Canada Brain Research Fund in 2011 and is providing up to $100 million over six years (2011-2017) to Canada Brain Foundation, to support Canadian neuroscience research and advance knowledge and treatment of brain disease and mental disorders.  (</a:t>
            </a:r>
            <a:r>
              <a:rPr lang="en-US" dirty="0" smtClean="0">
                <a:hlinkClick r:id="rId2"/>
              </a:rPr>
              <a:t>http://pm.gc.ca/eng/news/2014/05/01/five-new-projects-announced-through-canada-brain-research-fund#sthash.fGLyiLDN.dpuf</a:t>
            </a:r>
            <a:r>
              <a:rPr lang="en-US" dirty="0" smtClean="0"/>
              <a:t>) </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about brains</a:t>
            </a:r>
            <a:endParaRPr lang="en-US" dirty="0"/>
          </a:p>
        </p:txBody>
      </p:sp>
      <p:sp>
        <p:nvSpPr>
          <p:cNvPr id="3" name="Content Placeholder 2"/>
          <p:cNvSpPr>
            <a:spLocks noGrp="1"/>
          </p:cNvSpPr>
          <p:nvPr>
            <p:ph idx="1"/>
          </p:nvPr>
        </p:nvSpPr>
        <p:spPr/>
        <p:txBody>
          <a:bodyPr>
            <a:normAutofit fontScale="85000" lnSpcReduction="20000"/>
          </a:bodyPr>
          <a:lstStyle/>
          <a:p>
            <a:pPr marL="342900" lvl="1" indent="-342900">
              <a:buFont typeface="Arial" pitchFamily="34" charset="0"/>
              <a:buChar char="•"/>
            </a:pPr>
            <a:r>
              <a:rPr lang="en-CA" dirty="0" smtClean="0"/>
              <a:t>Where will big </a:t>
            </a:r>
            <a:r>
              <a:rPr lang="en-CA" dirty="0" err="1" smtClean="0"/>
              <a:t>neuro</a:t>
            </a:r>
            <a:r>
              <a:rPr lang="en-CA" dirty="0" smtClean="0"/>
              <a:t> take us?</a:t>
            </a:r>
          </a:p>
          <a:p>
            <a:pPr marL="742950" lvl="2" indent="-342900"/>
            <a:r>
              <a:rPr lang="en-US" dirty="0" smtClean="0"/>
              <a:t>Sean Hill -- Titular Professor at the Brain Mind Institute at the </a:t>
            </a:r>
            <a:r>
              <a:rPr lang="en-US" dirty="0" err="1" smtClean="0"/>
              <a:t>École</a:t>
            </a:r>
            <a:r>
              <a:rPr lang="en-US" dirty="0" smtClean="0"/>
              <a:t> </a:t>
            </a:r>
            <a:r>
              <a:rPr lang="en-US" dirty="0" err="1" smtClean="0"/>
              <a:t>Polytechnique</a:t>
            </a:r>
            <a:r>
              <a:rPr lang="en-US" dirty="0" smtClean="0"/>
              <a:t> </a:t>
            </a:r>
            <a:r>
              <a:rPr lang="en-US" dirty="0" err="1" smtClean="0"/>
              <a:t>Fédérale</a:t>
            </a:r>
            <a:r>
              <a:rPr lang="en-US" dirty="0" smtClean="0"/>
              <a:t> de Lausanne (EPFL), co-Director of the Blue Brain Project and co-Director of </a:t>
            </a:r>
            <a:r>
              <a:rPr lang="en-US" dirty="0" err="1" smtClean="0"/>
              <a:t>Neuroinformatics</a:t>
            </a:r>
            <a:r>
              <a:rPr lang="en-US" dirty="0" smtClean="0"/>
              <a:t> in the Human Brain Project (HBP). Hill also serves as the Scientific Director of the International </a:t>
            </a:r>
            <a:r>
              <a:rPr lang="en-US" dirty="0" err="1" smtClean="0"/>
              <a:t>Neuroinformatics</a:t>
            </a:r>
            <a:r>
              <a:rPr lang="en-US" dirty="0" smtClean="0"/>
              <a:t> Coordinating Facility (INCF) at the </a:t>
            </a:r>
            <a:r>
              <a:rPr lang="en-US" dirty="0" err="1" smtClean="0"/>
              <a:t>Karolinska</a:t>
            </a:r>
            <a:r>
              <a:rPr lang="en-US" dirty="0" smtClean="0"/>
              <a:t> </a:t>
            </a:r>
            <a:r>
              <a:rPr lang="en-US" dirty="0" err="1" smtClean="0"/>
              <a:t>Institutet</a:t>
            </a:r>
            <a:r>
              <a:rPr lang="en-US" dirty="0" smtClean="0"/>
              <a:t> in Stockholm, Sweden. Hill said </a:t>
            </a:r>
            <a:r>
              <a:rPr lang="en-US" b="1" dirty="0" smtClean="0"/>
              <a:t>neuroscience should in particular follow the lead of physics and astronomy, two fields that have a strong track record of bringing together and funding large</a:t>
            </a:r>
            <a:r>
              <a:rPr lang="en-US" dirty="0" smtClean="0"/>
              <a:t>, multidisciplinary teams of researchers to study complex phenomena. [emphasis mine]</a:t>
            </a:r>
            <a:endParaRPr lang="en-CA" dirty="0" smtClean="0"/>
          </a:p>
          <a:p>
            <a:pPr marL="342900" lvl="1" indent="-342900">
              <a:buFont typeface="Arial" pitchFamily="34" charset="0"/>
              <a:buChar char="•"/>
            </a:pPr>
            <a:r>
              <a:rPr lang="en-CA" dirty="0" smtClean="0"/>
              <a:t>(</a:t>
            </a:r>
            <a:r>
              <a:rPr lang="en-CA" dirty="0" smtClean="0">
                <a:hlinkClick r:id="rId2"/>
              </a:rPr>
              <a:t>http://www.eurekalert.org/pub_releases/2014-11/tkf-wwb111714.php</a:t>
            </a:r>
            <a:r>
              <a:rPr lang="en-CA" dirty="0" smtClean="0"/>
              <a:t>) </a:t>
            </a:r>
          </a:p>
          <a:p>
            <a:pPr marL="342900" lvl="1" indent="-342900">
              <a:buFont typeface="Arial" pitchFamily="34" charset="0"/>
              <a:buChar char="•"/>
            </a:pPr>
            <a:r>
              <a:rPr lang="en-CA" dirty="0" smtClean="0"/>
              <a:t>See discussion with Hill &amp; US/Japanese counterparts: </a:t>
            </a:r>
            <a:r>
              <a:rPr lang="en-US" dirty="0" smtClean="0">
                <a:hlinkClick r:id="rId3"/>
              </a:rPr>
              <a:t>http://www.kavlifoundation.org/science-spotlights/it-takes-world-map-brain</a:t>
            </a:r>
            <a:endParaRPr lang="en-US" dirty="0" smtClean="0"/>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From </a:t>
            </a:r>
            <a:r>
              <a:rPr lang="en-CA" dirty="0" err="1" smtClean="0"/>
              <a:t>nano</a:t>
            </a:r>
            <a:r>
              <a:rPr lang="en-CA" dirty="0" smtClean="0"/>
              <a:t> to </a:t>
            </a:r>
            <a:r>
              <a:rPr lang="en-CA" dirty="0" err="1" smtClean="0"/>
              <a:t>neuro</a:t>
            </a:r>
            <a:r>
              <a:rPr lang="en-CA"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a 2013 book (Nanotechnology, the Brain, and the Future) from Springer</a:t>
            </a:r>
          </a:p>
          <a:p>
            <a:pPr lvl="1"/>
            <a:r>
              <a:rPr lang="en-US" dirty="0" smtClean="0"/>
              <a:t>5. U.S. news coverage of neuroscience nanotechnology: How U.S. newspapers have covered neuroscience nanotechnology during the last decade by Doo-Hun </a:t>
            </a:r>
            <a:r>
              <a:rPr lang="en-US" dirty="0" err="1" smtClean="0"/>
              <a:t>Choi</a:t>
            </a:r>
            <a:r>
              <a:rPr lang="en-US" dirty="0" smtClean="0"/>
              <a:t>, Anthony </a:t>
            </a:r>
            <a:r>
              <a:rPr lang="en-US" dirty="0" err="1" smtClean="0"/>
              <a:t>Dudo</a:t>
            </a:r>
            <a:r>
              <a:rPr lang="en-US" dirty="0" smtClean="0"/>
              <a:t>, and </a:t>
            </a:r>
            <a:r>
              <a:rPr lang="en-US" dirty="0" err="1" smtClean="0"/>
              <a:t>Dietram</a:t>
            </a:r>
            <a:r>
              <a:rPr lang="en-US" dirty="0" smtClean="0"/>
              <a:t> </a:t>
            </a:r>
            <a:r>
              <a:rPr lang="en-US" dirty="0" err="1" smtClean="0"/>
              <a:t>Scheufele</a:t>
            </a:r>
            <a:r>
              <a:rPr lang="en-US" dirty="0" smtClean="0"/>
              <a:t/>
            </a:r>
            <a:br>
              <a:rPr lang="en-US" dirty="0" smtClean="0"/>
            </a:br>
            <a:r>
              <a:rPr lang="en-US" dirty="0" smtClean="0"/>
              <a:t>6. </a:t>
            </a:r>
            <a:r>
              <a:rPr lang="en-US" dirty="0" err="1" smtClean="0"/>
              <a:t>Nanoethics</a:t>
            </a:r>
            <a:r>
              <a:rPr lang="en-US" dirty="0" smtClean="0"/>
              <a:t> and the brain by </a:t>
            </a:r>
            <a:r>
              <a:rPr lang="en-US" dirty="0" err="1" smtClean="0"/>
              <a:t>Valerye</a:t>
            </a:r>
            <a:r>
              <a:rPr lang="en-US" dirty="0" smtClean="0"/>
              <a:t> </a:t>
            </a:r>
            <a:r>
              <a:rPr lang="en-US" dirty="0" err="1" smtClean="0"/>
              <a:t>Milleson</a:t>
            </a:r>
            <a:r>
              <a:rPr lang="en-US" dirty="0" smtClean="0"/>
              <a:t/>
            </a:r>
            <a:br>
              <a:rPr lang="en-US" dirty="0" smtClean="0"/>
            </a:br>
            <a:r>
              <a:rPr lang="en-US" dirty="0" smtClean="0"/>
              <a:t>7. Nanotechnology and religion: A dialogue by </a:t>
            </a:r>
            <a:r>
              <a:rPr lang="en-US" dirty="0" err="1" smtClean="0"/>
              <a:t>Tobie</a:t>
            </a:r>
            <a:r>
              <a:rPr lang="en-US" dirty="0" smtClean="0"/>
              <a:t> Milford</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From </a:t>
            </a:r>
            <a:r>
              <a:rPr lang="en-CA" dirty="0" err="1" smtClean="0"/>
              <a:t>nano</a:t>
            </a:r>
            <a:r>
              <a:rPr lang="en-CA" dirty="0" smtClean="0"/>
              <a:t> to </a:t>
            </a:r>
            <a:r>
              <a:rPr lang="en-CA" dirty="0" err="1" smtClean="0"/>
              <a:t>neuro</a:t>
            </a:r>
            <a:r>
              <a:rPr lang="en-CA"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11. Ethical, legal and social aspects of brain-implants using </a:t>
            </a:r>
            <a:r>
              <a:rPr lang="en-US" dirty="0" err="1" smtClean="0"/>
              <a:t>nano</a:t>
            </a:r>
            <a:r>
              <a:rPr lang="en-US" dirty="0" smtClean="0"/>
              <a:t>-scale materials and techniques by Francois Berger et al.</a:t>
            </a:r>
            <a:br>
              <a:rPr lang="en-US" dirty="0" smtClean="0"/>
            </a:br>
            <a:r>
              <a:rPr lang="en-US" dirty="0" smtClean="0"/>
              <a:t>12. Nanotechnology, the brain, and personal identity by Stephanie </a:t>
            </a:r>
            <a:r>
              <a:rPr lang="en-US" dirty="0" err="1" smtClean="0"/>
              <a:t>Naufel</a:t>
            </a:r>
            <a:endParaRPr lang="en-US" dirty="0" smtClean="0"/>
          </a:p>
          <a:p>
            <a:r>
              <a:rPr lang="en-US" dirty="0" smtClean="0"/>
              <a:t>15. The opposite of human enhancement: Nanotechnology and the blind chicken debate by Paul B. Thompson</a:t>
            </a:r>
            <a:br>
              <a:rPr lang="en-US" dirty="0" smtClean="0"/>
            </a:br>
            <a:r>
              <a:rPr lang="en-US" dirty="0" smtClean="0"/>
              <a:t>16. Anticipatory governance of human enhancement: The National Citizens’ Technology Forum by Patrick </a:t>
            </a:r>
            <a:r>
              <a:rPr lang="en-US" dirty="0" err="1" smtClean="0"/>
              <a:t>Hamlett</a:t>
            </a:r>
            <a:r>
              <a:rPr lang="en-US" dirty="0" smtClean="0"/>
              <a:t>, Michael Cobb, and David </a:t>
            </a:r>
            <a:r>
              <a:rPr lang="en-US" dirty="0" err="1" smtClean="0"/>
              <a:t>Guston</a:t>
            </a:r>
            <a:endParaRPr lang="en-US" dirty="0" smtClean="0"/>
          </a:p>
          <a:p>
            <a:r>
              <a:rPr lang="en-US" dirty="0" smtClean="0">
                <a:hlinkClick r:id="rId2"/>
              </a:rPr>
              <a:t>http://www.frogheart.ca/?p=13401</a:t>
            </a:r>
            <a:r>
              <a:rPr lang="en-US" dirty="0" smtClean="0"/>
              <a:t> (May 19, 2014)</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From </a:t>
            </a:r>
            <a:r>
              <a:rPr lang="en-CA" dirty="0" err="1" smtClean="0"/>
              <a:t>nano</a:t>
            </a:r>
            <a:r>
              <a:rPr lang="en-CA" dirty="0" smtClean="0"/>
              <a:t> to </a:t>
            </a:r>
            <a:r>
              <a:rPr lang="en-CA" dirty="0" err="1" smtClean="0"/>
              <a:t>neuro</a:t>
            </a:r>
            <a:r>
              <a:rPr lang="en-CA"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One can also infer a certain anxiety from a recent presentation by Barbara Herr </a:t>
            </a:r>
            <a:r>
              <a:rPr lang="en-US" dirty="0" err="1" smtClean="0"/>
              <a:t>Harthorn</a:t>
            </a:r>
            <a:r>
              <a:rPr lang="en-US" dirty="0" smtClean="0"/>
              <a:t>, head of UCSB’s [University of California at Santa Barbara) Center for Nanotechnology in Society (CNS). She was at a February 2014 meeting of the Presidential Commission for the Study of Bioethical Issues</a:t>
            </a:r>
          </a:p>
          <a:p>
            <a:r>
              <a:rPr lang="en-US" dirty="0" smtClean="0">
                <a:hlinkClick r:id="rId2"/>
              </a:rPr>
              <a:t>http://www.frogheart.ca/?p=13505</a:t>
            </a:r>
            <a:r>
              <a:rPr lang="en-US" dirty="0" smtClean="0"/>
              <a:t> (May 23, 2014)</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From </a:t>
            </a:r>
            <a:r>
              <a:rPr lang="en-CA" dirty="0" err="1" smtClean="0"/>
              <a:t>nano</a:t>
            </a:r>
            <a:r>
              <a:rPr lang="en-CA" dirty="0" smtClean="0"/>
              <a:t> to </a:t>
            </a:r>
            <a:r>
              <a:rPr lang="en-CA" dirty="0" err="1" smtClean="0"/>
              <a:t>neuro</a:t>
            </a:r>
            <a:r>
              <a:rPr lang="en-CA"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February 2014 meeting of the Presidential Commission for the Study of Bioethical Issues also features a Canuck</a:t>
            </a:r>
          </a:p>
          <a:p>
            <a:pPr lvl="1"/>
            <a:r>
              <a:rPr lang="en-CA" dirty="0" smtClean="0"/>
              <a:t>Timothy Caulfield</a:t>
            </a:r>
          </a:p>
          <a:p>
            <a:pPr lvl="1"/>
            <a:r>
              <a:rPr lang="en-US" dirty="0" smtClean="0"/>
              <a:t>Canada Research Chair in Health Law and Policy</a:t>
            </a:r>
            <a:br>
              <a:rPr lang="en-US" dirty="0" smtClean="0"/>
            </a:br>
            <a:r>
              <a:rPr lang="en-US" dirty="0" smtClean="0"/>
              <a:t>Professor in the Faculty of Law</a:t>
            </a:r>
            <a:br>
              <a:rPr lang="en-US" dirty="0" smtClean="0"/>
            </a:br>
            <a:r>
              <a:rPr lang="en-US" dirty="0" smtClean="0"/>
              <a:t>and the School of Public Health</a:t>
            </a:r>
            <a:br>
              <a:rPr lang="en-US" dirty="0" smtClean="0"/>
            </a:br>
            <a:r>
              <a:rPr lang="en-US" dirty="0" smtClean="0"/>
              <a:t>University of Alberta (also was part of Canada’s National Institute of Nanotechnology NE3LS </a:t>
            </a:r>
            <a:r>
              <a:rPr lang="en-US" dirty="0" err="1" smtClean="0"/>
              <a:t>programme</a:t>
            </a:r>
            <a:r>
              <a:rPr lang="en-US" dirty="0" smtClean="0"/>
              <a:t>)</a:t>
            </a:r>
            <a:endParaRPr lang="en-CA" dirty="0" smtClean="0"/>
          </a:p>
          <a:p>
            <a:r>
              <a:rPr lang="en-CA" dirty="0" smtClean="0"/>
              <a:t>Caulfield explaining that </a:t>
            </a:r>
            <a:r>
              <a:rPr lang="en-CA" dirty="0" err="1" smtClean="0"/>
              <a:t>nano</a:t>
            </a:r>
            <a:r>
              <a:rPr lang="en-CA" dirty="0" smtClean="0"/>
              <a:t> engagement could easily become </a:t>
            </a:r>
            <a:r>
              <a:rPr lang="en-CA" dirty="0" err="1" smtClean="0"/>
              <a:t>neuro</a:t>
            </a:r>
            <a:r>
              <a:rPr lang="en-CA" dirty="0" smtClean="0"/>
              <a:t> engagement</a:t>
            </a:r>
          </a:p>
          <a:p>
            <a:r>
              <a:rPr lang="en-US" dirty="0" smtClean="0">
                <a:hlinkClick r:id="rId2"/>
              </a:rPr>
              <a:t>http://www.tvworldwide.com/events/bioethics/140210/</a:t>
            </a:r>
            <a:r>
              <a:rPr lang="en-US" dirty="0" smtClean="0"/>
              <a:t> US Meeting 16: Bioethics, Washington, DC</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New York State</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IBM’s home</a:t>
            </a:r>
          </a:p>
          <a:p>
            <a:r>
              <a:rPr lang="en-CA" dirty="0" smtClean="0"/>
              <a:t>The company pledged $1.5B US to state in 2008</a:t>
            </a:r>
          </a:p>
          <a:p>
            <a:pPr lvl="1"/>
            <a:r>
              <a:rPr lang="en-US" dirty="0" smtClean="0"/>
              <a:t>1,000 new high-end jobs and retaining 1,400 more. In exchange, New York is </a:t>
            </a:r>
            <a:r>
              <a:rPr lang="en-US" dirty="0" err="1" smtClean="0"/>
              <a:t>ponying</a:t>
            </a:r>
            <a:r>
              <a:rPr lang="en-US" dirty="0" smtClean="0"/>
              <a:t> up $140 million in incentives</a:t>
            </a:r>
          </a:p>
          <a:p>
            <a:pPr lvl="1"/>
            <a:r>
              <a:rPr lang="en-US" dirty="0" smtClean="0"/>
              <a:t>Holding IBM's expansion announcement inside Albany </a:t>
            </a:r>
            <a:r>
              <a:rPr lang="en-US" dirty="0" err="1" smtClean="0"/>
              <a:t>NanoTech</a:t>
            </a:r>
            <a:r>
              <a:rPr lang="en-US" dirty="0" smtClean="0"/>
              <a:t> underscored one of the deal's central elements. A $3.5-billion, 450,000-sq. ft. (40,500-sq.-m.) complex, Albany </a:t>
            </a:r>
            <a:r>
              <a:rPr lang="en-US" dirty="0" err="1" smtClean="0"/>
              <a:t>NanoTech</a:t>
            </a:r>
            <a:r>
              <a:rPr lang="en-US" dirty="0" smtClean="0"/>
              <a:t> will be the key research partner in the two IBM projects creating the 1,000 new jobs. </a:t>
            </a:r>
            <a:endParaRPr lang="en-CA"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New York State</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New York loves Nanotech (</a:t>
            </a:r>
            <a:r>
              <a:rPr lang="en-CA" dirty="0" smtClean="0">
                <a:hlinkClick r:id="rId2"/>
              </a:rPr>
              <a:t>http://www.nylovesnano.com/</a:t>
            </a:r>
            <a:r>
              <a:rPr lang="en-CA" dirty="0" smtClean="0"/>
              <a:t>)</a:t>
            </a:r>
          </a:p>
          <a:p>
            <a:pPr lvl="1"/>
            <a:r>
              <a:rPr lang="en-US" dirty="0" smtClean="0"/>
              <a:t>With over $20 billion invested and growing, New York's Tech Valley, located in eastern, upstate New York, is the premier location for innovative, high tech companies.</a:t>
            </a:r>
            <a:endParaRPr lang="en-CA" dirty="0" smtClean="0"/>
          </a:p>
          <a:p>
            <a:r>
              <a:rPr lang="en-CA" dirty="0" smtClean="0"/>
              <a:t>CNSE (College of </a:t>
            </a:r>
            <a:r>
              <a:rPr lang="en-CA" dirty="0" err="1" smtClean="0"/>
              <a:t>Nanoscale</a:t>
            </a:r>
            <a:r>
              <a:rPr lang="en-CA" dirty="0" smtClean="0"/>
              <a:t> Science and Engineering)</a:t>
            </a:r>
          </a:p>
          <a:p>
            <a:r>
              <a:rPr lang="en-CA" dirty="0" smtClean="0"/>
              <a:t>Cornell </a:t>
            </a:r>
          </a:p>
          <a:p>
            <a:pPr lvl="1"/>
            <a:r>
              <a:rPr lang="en-CA" dirty="0" smtClean="0"/>
              <a:t>Textiles</a:t>
            </a:r>
          </a:p>
          <a:p>
            <a:pPr lvl="1"/>
            <a:r>
              <a:rPr lang="en-CA" dirty="0" smtClean="0"/>
              <a:t>Biennale</a:t>
            </a:r>
            <a:endParaRPr lang="en-US" dirty="0" smtClean="0"/>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Texas</a:t>
            </a:r>
            <a:endParaRPr lang="en-US" dirty="0"/>
          </a:p>
        </p:txBody>
      </p:sp>
      <p:sp>
        <p:nvSpPr>
          <p:cNvPr id="3" name="Content Placeholder 2"/>
          <p:cNvSpPr>
            <a:spLocks noGrp="1"/>
          </p:cNvSpPr>
          <p:nvPr>
            <p:ph idx="1"/>
          </p:nvPr>
        </p:nvSpPr>
        <p:spPr/>
        <p:txBody>
          <a:bodyPr>
            <a:normAutofit fontScale="92500"/>
          </a:bodyPr>
          <a:lstStyle/>
          <a:p>
            <a:r>
              <a:rPr lang="en-CA" dirty="0" smtClean="0"/>
              <a:t>Rice University</a:t>
            </a:r>
          </a:p>
          <a:p>
            <a:pPr lvl="1"/>
            <a:r>
              <a:rPr lang="en-CA" dirty="0" err="1" smtClean="0"/>
              <a:t>Buckyballs</a:t>
            </a:r>
            <a:r>
              <a:rPr lang="en-CA" dirty="0" smtClean="0"/>
              <a:t> (C60, </a:t>
            </a:r>
            <a:r>
              <a:rPr lang="en-CA" dirty="0" err="1" smtClean="0"/>
              <a:t>buckminster</a:t>
            </a:r>
            <a:r>
              <a:rPr lang="en-CA" dirty="0" smtClean="0"/>
              <a:t> fullerenes)</a:t>
            </a:r>
          </a:p>
          <a:p>
            <a:pPr lvl="1"/>
            <a:r>
              <a:rPr lang="en-CA" dirty="0" err="1" smtClean="0"/>
              <a:t>Pulickel</a:t>
            </a:r>
            <a:r>
              <a:rPr lang="en-CA" dirty="0" smtClean="0"/>
              <a:t> </a:t>
            </a:r>
            <a:r>
              <a:rPr lang="en-CA" dirty="0" err="1" smtClean="0"/>
              <a:t>Ajayan</a:t>
            </a:r>
            <a:r>
              <a:rPr lang="en-CA" dirty="0" smtClean="0"/>
              <a:t>: </a:t>
            </a:r>
            <a:r>
              <a:rPr lang="en-US" dirty="0" smtClean="0"/>
              <a:t>Professor </a:t>
            </a:r>
            <a:r>
              <a:rPr lang="en-US" dirty="0" err="1" smtClean="0"/>
              <a:t>Ajayan's</a:t>
            </a:r>
            <a:r>
              <a:rPr lang="en-US" dirty="0" smtClean="0"/>
              <a:t> research interests include synthesis and structure-property relations of nanostructures and </a:t>
            </a:r>
            <a:r>
              <a:rPr lang="en-US" dirty="0" err="1" smtClean="0"/>
              <a:t>nanocomposites</a:t>
            </a:r>
            <a:r>
              <a:rPr lang="en-US" dirty="0" smtClean="0"/>
              <a:t>, materials science and applications of </a:t>
            </a:r>
            <a:r>
              <a:rPr lang="en-US" dirty="0" err="1" smtClean="0"/>
              <a:t>nanomaterials</a:t>
            </a:r>
            <a:r>
              <a:rPr lang="en-US" dirty="0" smtClean="0"/>
              <a:t>, energy storage, and phase stability in </a:t>
            </a:r>
            <a:r>
              <a:rPr lang="en-US" dirty="0" err="1" smtClean="0"/>
              <a:t>nanoscale</a:t>
            </a:r>
            <a:r>
              <a:rPr lang="en-US" dirty="0" smtClean="0"/>
              <a:t> systems. He is one of the pioneers in the field of carbon </a:t>
            </a:r>
            <a:r>
              <a:rPr lang="en-US" dirty="0" err="1" smtClean="0"/>
              <a:t>nanotubes</a:t>
            </a:r>
            <a:r>
              <a:rPr lang="en-US" dirty="0" smtClean="0"/>
              <a:t> and was involved in the early work on the topic along with the NEC (Japan) group.</a:t>
            </a:r>
            <a:endParaRPr lang="en-CA" dirty="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Texas</a:t>
            </a:r>
            <a:endParaRPr lang="en-US" dirty="0"/>
          </a:p>
        </p:txBody>
      </p:sp>
      <p:sp>
        <p:nvSpPr>
          <p:cNvPr id="3" name="Content Placeholder 2"/>
          <p:cNvSpPr>
            <a:spLocks noGrp="1"/>
          </p:cNvSpPr>
          <p:nvPr>
            <p:ph idx="1"/>
          </p:nvPr>
        </p:nvSpPr>
        <p:spPr/>
        <p:txBody>
          <a:bodyPr>
            <a:normAutofit fontScale="85000" lnSpcReduction="20000"/>
          </a:bodyPr>
          <a:lstStyle/>
          <a:p>
            <a:pPr lvl="1"/>
            <a:r>
              <a:rPr lang="en-CA" dirty="0" smtClean="0"/>
              <a:t>James Tour: </a:t>
            </a:r>
            <a:r>
              <a:rPr lang="en-US" dirty="0" smtClean="0"/>
              <a:t>Tour’s scientific research areas include </a:t>
            </a:r>
            <a:r>
              <a:rPr lang="en-US" dirty="0" err="1" smtClean="0"/>
              <a:t>nanoelectronics</a:t>
            </a:r>
            <a:r>
              <a:rPr lang="en-US" dirty="0" smtClean="0"/>
              <a:t>, </a:t>
            </a:r>
            <a:r>
              <a:rPr lang="en-US" dirty="0" err="1" smtClean="0"/>
              <a:t>graphene</a:t>
            </a:r>
            <a:r>
              <a:rPr lang="en-US" dirty="0" smtClean="0"/>
              <a:t> electronics, silicon oxide electronics, carbon </a:t>
            </a:r>
            <a:r>
              <a:rPr lang="en-US" dirty="0" err="1" smtClean="0"/>
              <a:t>nanovectors</a:t>
            </a:r>
            <a:r>
              <a:rPr lang="en-US" dirty="0" smtClean="0"/>
              <a:t> for medical applications, green carbon research for enhanced oil recovery and environmentally friendly oil and gas extraction, </a:t>
            </a:r>
            <a:r>
              <a:rPr lang="en-US" dirty="0" err="1" smtClean="0"/>
              <a:t>graphene</a:t>
            </a:r>
            <a:r>
              <a:rPr lang="en-US" dirty="0" smtClean="0"/>
              <a:t> </a:t>
            </a:r>
            <a:r>
              <a:rPr lang="en-US" dirty="0" err="1" smtClean="0"/>
              <a:t>photovoltaics</a:t>
            </a:r>
            <a:r>
              <a:rPr lang="en-US" dirty="0" smtClean="0"/>
              <a:t>, carbon </a:t>
            </a:r>
            <a:r>
              <a:rPr lang="en-US" dirty="0" err="1" smtClean="0"/>
              <a:t>supercapacitors</a:t>
            </a:r>
            <a:r>
              <a:rPr lang="en-US" dirty="0" smtClean="0"/>
              <a:t>, lithium ion batteries, CO2 capture, water splitting to H2 and O2, water purification, carbon </a:t>
            </a:r>
            <a:r>
              <a:rPr lang="en-US" dirty="0" err="1" smtClean="0"/>
              <a:t>nanotube</a:t>
            </a:r>
            <a:r>
              <a:rPr lang="en-US" dirty="0" smtClean="0"/>
              <a:t> and </a:t>
            </a:r>
            <a:r>
              <a:rPr lang="en-US" dirty="0" err="1" smtClean="0"/>
              <a:t>graphene</a:t>
            </a:r>
            <a:r>
              <a:rPr lang="en-US" dirty="0" smtClean="0"/>
              <a:t> synthetic modifications, </a:t>
            </a:r>
            <a:r>
              <a:rPr lang="en-US" dirty="0" err="1" smtClean="0"/>
              <a:t>graphene</a:t>
            </a:r>
            <a:r>
              <a:rPr lang="en-US" dirty="0" smtClean="0"/>
              <a:t> oxide, carbon composites, hydrogen storage on </a:t>
            </a:r>
            <a:r>
              <a:rPr lang="en-US" dirty="0" err="1" smtClean="0"/>
              <a:t>nanoengineered</a:t>
            </a:r>
            <a:r>
              <a:rPr lang="en-US" dirty="0" smtClean="0"/>
              <a:t> carbon scaffolds, and synthesis of single-molecule </a:t>
            </a:r>
            <a:r>
              <a:rPr lang="en-US" dirty="0" err="1" smtClean="0"/>
              <a:t>nanomachines</a:t>
            </a:r>
            <a:r>
              <a:rPr lang="en-US" dirty="0" smtClean="0"/>
              <a:t> which includes molecular motors and </a:t>
            </a:r>
            <a:r>
              <a:rPr lang="en-US" dirty="0" err="1" smtClean="0"/>
              <a:t>nanocars</a:t>
            </a:r>
            <a:r>
              <a:rPr lang="en-US" dirty="0" smtClean="0"/>
              <a:t>. He has also developed strategies for retarding chemical terrorist attacks.</a:t>
            </a:r>
            <a:endParaRPr lang="en-CA"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EWG</a:t>
            </a:r>
            <a:endParaRPr lang="en-US" dirty="0"/>
          </a:p>
        </p:txBody>
      </p:sp>
      <p:sp>
        <p:nvSpPr>
          <p:cNvPr id="3" name="Content Placeholder 2"/>
          <p:cNvSpPr>
            <a:spLocks noGrp="1"/>
          </p:cNvSpPr>
          <p:nvPr>
            <p:ph idx="1"/>
          </p:nvPr>
        </p:nvSpPr>
        <p:spPr/>
        <p:txBody>
          <a:bodyPr>
            <a:normAutofit/>
          </a:bodyPr>
          <a:lstStyle/>
          <a:p>
            <a:r>
              <a:rPr lang="en-CA" dirty="0" smtClean="0">
                <a:hlinkClick r:id="rId2"/>
              </a:rPr>
              <a:t>http://www.ewg.org/2014sunscreen/</a:t>
            </a:r>
            <a:endParaRPr lang="en-CA" dirty="0" smtClean="0"/>
          </a:p>
          <a:p>
            <a:r>
              <a:rPr lang="en-CA" dirty="0" smtClean="0"/>
              <a:t>Don’t Be Fooled by High SPFs</a:t>
            </a:r>
            <a:endParaRPr lang="en-US" dirty="0" smtClean="0"/>
          </a:p>
          <a:p>
            <a:pPr lvl="1"/>
            <a:r>
              <a:rPr lang="en-US" dirty="0" smtClean="0"/>
              <a:t>FDA calls these products "inherently misleading.“</a:t>
            </a:r>
          </a:p>
          <a:p>
            <a:r>
              <a:rPr lang="en-CA" dirty="0" smtClean="0"/>
              <a:t>Avoid Vitamin A in Sunscreens</a:t>
            </a:r>
            <a:endParaRPr lang="en-US" dirty="0" smtClean="0"/>
          </a:p>
          <a:p>
            <a:pPr lvl="1"/>
            <a:r>
              <a:rPr lang="en-US" dirty="0" smtClean="0"/>
              <a:t>This ingredient, commonly added to sunscreens, moisturizers and lip products, could increase your risk of skin cancer. Why is it still allowed?</a:t>
            </a:r>
          </a:p>
          <a:p>
            <a:endParaRPr lang="en-CA"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Texas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Dye-sensitized solar cells have been in development since 1988 and have been the subject of countless high school chemistry class experiments. They employ cheap organic dyes, drawn from the likes of raspberries, which cover conductive titanium dioxide particles. The dyes absorb photons and produce electrons that flow out of the cell for use; a return line completes the circuit to the cathode that combines with an iodine-based electrolyte to refresh the dye.</a:t>
            </a:r>
          </a:p>
          <a:p>
            <a:r>
              <a:rPr lang="en-US" dirty="0" smtClean="0"/>
              <a:t>While they are not nearly as efficient as silicon-based solar cells in collecting sunlight and transforming it into electricity, dye-sensitized solar cells have advantages for many applications, according to co-lead author Pei Dong, a postdoctoral researcher in Lou’s lab.</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Texas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first is that they’re low-cost, because they can be fabricated in a normal area,” Dong said. “There’s no need for a clean room. They’re semi-transparent, so they can be applied to glass, and they can be used in dim light; they will even work on a cloudy day.</a:t>
            </a:r>
          </a:p>
          <a:p>
            <a:r>
              <a:rPr lang="en-US" dirty="0" smtClean="0"/>
              <a:t>“Or indoors,” Lou said. “One company commercializing dye-sensitized cells is embedding them in computer keyboards and mice so you never have to install batteries. Normal room light is sufficient to keep them alive.”</a:t>
            </a:r>
          </a:p>
          <a:p>
            <a:pPr>
              <a:buNone/>
            </a:pP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err="1" smtClean="0"/>
              <a:t>graphene</a:t>
            </a:r>
            <a:r>
              <a:rPr lang="en-US" dirty="0" smtClean="0"/>
              <a:t>/</a:t>
            </a:r>
            <a:r>
              <a:rPr lang="en-US" dirty="0" err="1" smtClean="0"/>
              <a:t>nanotube</a:t>
            </a:r>
            <a:r>
              <a:rPr lang="en-US" dirty="0" smtClean="0"/>
              <a:t> hybrid came along two years ago. Dubbed “James’ bond” in honor of its inventor, Rice chemist James Tour, the hybrid features a seamless transition from </a:t>
            </a:r>
            <a:r>
              <a:rPr lang="en-US" dirty="0" err="1" smtClean="0"/>
              <a:t>graphene</a:t>
            </a:r>
            <a:r>
              <a:rPr lang="en-US" dirty="0" smtClean="0"/>
              <a:t> to </a:t>
            </a:r>
            <a:r>
              <a:rPr lang="en-US" dirty="0" err="1" smtClean="0"/>
              <a:t>nanotube</a:t>
            </a:r>
            <a:r>
              <a:rPr lang="en-US" dirty="0" smtClean="0"/>
              <a:t>. The </a:t>
            </a:r>
            <a:r>
              <a:rPr lang="en-US" dirty="0" err="1" smtClean="0"/>
              <a:t>graphene</a:t>
            </a:r>
            <a:r>
              <a:rPr lang="en-US" dirty="0" smtClean="0"/>
              <a:t> base is grown via chemical vapor deposition and a catalyst is arranged in a pattern on top. When heated again, carbon atoms in an aerosol feedstock attach themselves to the </a:t>
            </a:r>
            <a:r>
              <a:rPr lang="en-US" dirty="0" err="1" smtClean="0"/>
              <a:t>graphene</a:t>
            </a:r>
            <a:r>
              <a:rPr lang="en-US" dirty="0" smtClean="0"/>
              <a:t> at the catalyst, which lifts off and allows the new </a:t>
            </a:r>
            <a:r>
              <a:rPr lang="en-US" dirty="0" err="1" smtClean="0"/>
              <a:t>nanotubes</a:t>
            </a:r>
            <a:r>
              <a:rPr lang="en-US" dirty="0" smtClean="0"/>
              <a:t> to grow. When the </a:t>
            </a:r>
            <a:r>
              <a:rPr lang="en-US" dirty="0" err="1" smtClean="0"/>
              <a:t>nanotubes</a:t>
            </a:r>
            <a:r>
              <a:rPr lang="en-US" dirty="0" smtClean="0"/>
              <a:t> stop growing, the remaining catalyst (the “carpet”) acts as a cap and keeps the </a:t>
            </a:r>
            <a:r>
              <a:rPr lang="en-US" dirty="0" err="1" smtClean="0"/>
              <a:t>nanotubes</a:t>
            </a:r>
            <a:r>
              <a:rPr lang="en-US" dirty="0" smtClean="0"/>
              <a:t> from tangling. </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Texas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hybrid material solves two issues that have held back commercial application of dye-sensitized solar cells, Lou said. First, the </a:t>
            </a:r>
            <a:r>
              <a:rPr lang="en-US" dirty="0" err="1" smtClean="0"/>
              <a:t>graphene</a:t>
            </a:r>
            <a:r>
              <a:rPr lang="en-US" dirty="0" smtClean="0"/>
              <a:t> and </a:t>
            </a:r>
            <a:r>
              <a:rPr lang="en-US" dirty="0" err="1" smtClean="0"/>
              <a:t>nanotubes</a:t>
            </a:r>
            <a:r>
              <a:rPr lang="en-US" dirty="0" smtClean="0"/>
              <a:t> are grown directly onto the nickel substrate that serves as an electrode, eliminating adhesion issues that plagued the transfer of platinum catalysts to common electrodes like transparent conducting oxide</a:t>
            </a:r>
          </a:p>
          <a:p>
            <a:r>
              <a:rPr lang="en-US" dirty="0" smtClean="0"/>
              <a:t>http://news.rice.edu/2014/11/17/graphenenanotube-hybrid-benefits-flexible-solar-cells-2/#sthash.bUd4jAyV.dpuf</a:t>
            </a:r>
          </a:p>
          <a:p>
            <a:endParaRPr lang="en-US" dirty="0" smtClean="0"/>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research was supported by the Welch Foundation, the Air Force Office of Scientific Research and its Multidisciplinary University Research Initiative (MURI), the Department of Energy, the Lockheed Martin LANCER IV program, Sandia National Laboratory and the Office of Naval Research MURI. </a:t>
            </a:r>
          </a:p>
          <a:p>
            <a:r>
              <a:rPr lang="en-US" dirty="0" smtClean="0"/>
              <a:t>http://news.rice.edu/2014/11/17/graphenenanotube-hybrid-benefits-flexible-solar-cells-2/#sthash.bUd4jAyV.dpuf</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Lockheed Martin and India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India’s northern state of Punjab plans to set up 1,000 MW of solar PV projects to cover several </a:t>
            </a:r>
            <a:r>
              <a:rPr lang="en-US" dirty="0" err="1" smtClean="0"/>
              <a:t>kilometres</a:t>
            </a:r>
            <a:r>
              <a:rPr lang="en-US" dirty="0" smtClean="0"/>
              <a:t> of canals over the next three years. The state government has announced a target to cover 5,000 km of canals across the state. Through this program, the government hopes to generate 15% of the state’s total electricity demand.</a:t>
            </a:r>
          </a:p>
          <a:p>
            <a:r>
              <a:rPr lang="en-CA" dirty="0" smtClean="0"/>
              <a:t>… </a:t>
            </a:r>
            <a:r>
              <a:rPr lang="en-US" dirty="0" smtClean="0"/>
              <a:t>the Punjab government has asked Lockheed Martin for help. The US-based company has entered into an agreement with the Punjab government to develop lightweight mounting structures for solar panels using nanotechnology. (http://www.frogheart.ca/?p=15206)</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CA" dirty="0" smtClean="0"/>
              <a:t>John Rogers University of Illinois at Urbana-Champaign</a:t>
            </a:r>
          </a:p>
          <a:p>
            <a:r>
              <a:rPr lang="en-US" dirty="0" smtClean="0"/>
              <a:t>Over the past few years, the University of Illinois lab led by John Rogers (one of Smithsonian magazine’s American Ingenuity Award Winners) has engineered all sorts of amazing devices that bridge the gap between biology and technology: stretchable batteries that could be used in wearable gadgets or medical implants, tiny LEDs that can be implanted in the brain to manipulate individual neurons and ultrathin electronics that can graft circuits onto human skin.</a:t>
            </a:r>
          </a:p>
          <a:p>
            <a:pPr lvl="1"/>
            <a:endParaRPr lang="en-CA" dirty="0" smtClean="0"/>
          </a:p>
          <a:p>
            <a:endParaRPr lang="en-CA" dirty="0" smtClean="0"/>
          </a:p>
          <a:p>
            <a:pPr>
              <a:buNone/>
            </a:pPr>
            <a:endParaRPr lang="en-CA" dirty="0"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lstStyle/>
          <a:p>
            <a:r>
              <a:rPr lang="en-US" dirty="0" smtClean="0"/>
              <a:t>Perhaps the most amazing creation, though, is their entirely dissolvable electronic circuit, which could someday be used in environmental monitoring and medical devices so that circuitry disappears after it’s no longer needed.</a:t>
            </a:r>
          </a:p>
          <a:p>
            <a:r>
              <a:rPr lang="en-US" dirty="0" smtClean="0">
                <a:hlinkClick r:id="rId2"/>
              </a:rPr>
              <a:t>http://www.frogheart.ca/?p=12466</a:t>
            </a:r>
            <a:r>
              <a:rPr lang="en-US" dirty="0" smtClean="0"/>
              <a:t> (gif)</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lnSpcReduction="10000"/>
          </a:bodyPr>
          <a:lstStyle/>
          <a:p>
            <a:r>
              <a:rPr lang="en-CA" dirty="0" smtClean="0"/>
              <a:t>Excellent New Yorker article by Kim </a:t>
            </a:r>
            <a:r>
              <a:rPr lang="en-CA" dirty="0" err="1" smtClean="0"/>
              <a:t>Tingley</a:t>
            </a:r>
            <a:r>
              <a:rPr lang="en-CA" dirty="0" smtClean="0"/>
              <a:t>, The Body Electric, Nov. 25, 2013 (all about John Rogers and his work) </a:t>
            </a:r>
            <a:r>
              <a:rPr lang="en-CA" dirty="0" smtClean="0">
                <a:hlinkClick r:id="rId2"/>
              </a:rPr>
              <a:t>http://www.braemarenergy.com/news/media/2013/bodyelectric_newyorker_1125.html</a:t>
            </a:r>
            <a:endParaRPr lang="en-CA" dirty="0" smtClean="0"/>
          </a:p>
          <a:p>
            <a:r>
              <a:rPr lang="en-CA" dirty="0" smtClean="0"/>
              <a:t>“Rogers believes that we should think about electronics not as something inanimate but as part of us.” Dec. 2012, Rogers ate one of his transient circuits during a presentation.</a:t>
            </a:r>
            <a:endParaRPr lang="en-US" dirty="0" smtClean="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Illinois, Wisconsin, Indiana (US </a:t>
            </a:r>
            <a:r>
              <a:rPr lang="en-CA" dirty="0" err="1" smtClean="0"/>
              <a:t>MidWest</a:t>
            </a:r>
            <a:r>
              <a:rPr lang="en-CA" dirty="0" smtClean="0"/>
              <a:t>)</a:t>
            </a:r>
            <a:endParaRPr lang="en-US" dirty="0"/>
          </a:p>
        </p:txBody>
      </p:sp>
      <p:sp>
        <p:nvSpPr>
          <p:cNvPr id="3" name="Content Placeholder 2"/>
          <p:cNvSpPr>
            <a:spLocks noGrp="1"/>
          </p:cNvSpPr>
          <p:nvPr>
            <p:ph idx="1"/>
          </p:nvPr>
        </p:nvSpPr>
        <p:spPr/>
        <p:txBody>
          <a:bodyPr>
            <a:normAutofit lnSpcReduction="10000"/>
          </a:bodyPr>
          <a:lstStyle/>
          <a:p>
            <a:r>
              <a:rPr lang="en-CA" dirty="0" smtClean="0"/>
              <a:t>University of Wisconsin-Madison</a:t>
            </a:r>
          </a:p>
          <a:p>
            <a:pPr lvl="1"/>
            <a:r>
              <a:rPr lang="en-US" dirty="0" smtClean="0"/>
              <a:t>“One of the holy grails of neural implant technology is that we’d really like to have an implant device that doesn’t interfere with any of the traditional imaging diagnostics,” says Justin Williams, the Vilas Distinguished Achievement Professor of biomedical engineering and neurological surgery at UW-Madison. “A traditional implant looks like a square of dots, and you can’t see anything under it. We wanted to make a transparent electronic device.”</a:t>
            </a:r>
            <a:endParaRPr lang="en-CA"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8986</TotalTime>
  <Words>8741</Words>
  <Application>Microsoft Office PowerPoint</Application>
  <PresentationFormat>On-screen Show (4:3)</PresentationFormat>
  <Paragraphs>409</Paragraphs>
  <Slides>122</Slides>
  <Notes>1</Notes>
  <HiddenSlides>0</HiddenSlides>
  <MMClips>0</MMClips>
  <ScaleCrop>false</ScaleCrop>
  <HeadingPairs>
    <vt:vector size="4" baseType="variant">
      <vt:variant>
        <vt:lpstr>Theme</vt:lpstr>
      </vt:variant>
      <vt:variant>
        <vt:i4>1</vt:i4>
      </vt:variant>
      <vt:variant>
        <vt:lpstr>Slide Titles</vt:lpstr>
      </vt:variant>
      <vt:variant>
        <vt:i4>122</vt:i4>
      </vt:variant>
    </vt:vector>
  </HeadingPairs>
  <TitlesOfParts>
    <vt:vector size="123" baseType="lpstr">
      <vt:lpstr>Office Theme</vt:lpstr>
      <vt:lpstr>Nanotechnology: the next big idea Week 5: Geopolitics</vt:lpstr>
      <vt:lpstr>Tony Ryan and Catalytic Clothing: where does the pollution go?</vt:lpstr>
      <vt:lpstr>Tony Ryan and Catalytic Clothing: where does the pollution go?</vt:lpstr>
      <vt:lpstr>Tony Ryan and Catalytic Clothing: where does the pollution go?</vt:lpstr>
      <vt:lpstr>Tony Ryan and Catalytic Clothing: where does the pollution go?</vt:lpstr>
      <vt:lpstr>Tattoos</vt:lpstr>
      <vt:lpstr>rePOOPulate</vt:lpstr>
      <vt:lpstr>rePOOPulate</vt:lpstr>
      <vt:lpstr>EWG</vt:lpstr>
      <vt:lpstr>Nano sunscreens for humans?</vt:lpstr>
      <vt:lpstr>Skin and its defences</vt:lpstr>
      <vt:lpstr>Brain and its defences</vt:lpstr>
      <vt:lpstr>Nano sunscreens in the environment?</vt:lpstr>
      <vt:lpstr>Nano sunscreens in the environment?</vt:lpstr>
      <vt:lpstr>FOE 2014</vt:lpstr>
      <vt:lpstr>FOE 2014</vt:lpstr>
      <vt:lpstr>FOE 2014</vt:lpstr>
      <vt:lpstr>Food and nano and a summer 2014 roundup</vt:lpstr>
      <vt:lpstr>Nickel and nano safety</vt:lpstr>
      <vt:lpstr>Nickel and nano safety</vt:lpstr>
      <vt:lpstr>Alex Roslin (Canadian journalist) and nano</vt:lpstr>
      <vt:lpstr>Alex Roslin (Canadian journalist) and nano</vt:lpstr>
      <vt:lpstr>Alex Roslin (Canadian journalist) and nano</vt:lpstr>
      <vt:lpstr>Alex Roslin (Canadian journalist) and nano</vt:lpstr>
      <vt:lpstr>Alex Roslin (Canadian journalist) and nano</vt:lpstr>
      <vt:lpstr>Alex Roslin (Canadian journalist) and nano</vt:lpstr>
      <vt:lpstr>Alex Roslin (Canadian journalist) and nano</vt:lpstr>
      <vt:lpstr>Alex Roslin (Canadian journalist) and nano</vt:lpstr>
      <vt:lpstr>Alex Roslin (Canadian journalist) and nano</vt:lpstr>
      <vt:lpstr>Alex Roslin (Canadian journalist) and nano</vt:lpstr>
      <vt:lpstr>Andrew Schneider (AOL journalist) and nano</vt:lpstr>
      <vt:lpstr>Andrew Schneider (AOL journalist) and nano</vt:lpstr>
      <vt:lpstr>Andrew Schneider (AOL journalist) and nano</vt:lpstr>
      <vt:lpstr>Andrew Schneider (AOL journalist) and nano</vt:lpstr>
      <vt:lpstr>Andrew Schneider (AOL journalist) and nano</vt:lpstr>
      <vt:lpstr>Andrew Schneider (AOL journalist) and nano</vt:lpstr>
      <vt:lpstr>Andrew Schneider (AOL journalist) and nano</vt:lpstr>
      <vt:lpstr>Andrew Schneider (AOL journalist) and nano</vt:lpstr>
      <vt:lpstr>Andrew Schneider (AOL journalist) and nano</vt:lpstr>
      <vt:lpstr>Andrew Schneider (AOL journalist) and nano</vt:lpstr>
      <vt:lpstr>French protests 2009/10</vt:lpstr>
      <vt:lpstr>French protests 2009/10</vt:lpstr>
      <vt:lpstr>The Swiss and an attempted bombing</vt:lpstr>
      <vt:lpstr>The Swiss and an attempted bombing</vt:lpstr>
      <vt:lpstr>Mexico, nano, and bombs</vt:lpstr>
      <vt:lpstr>Mexico, nano, and bombs</vt:lpstr>
      <vt:lpstr>Mexico, nano, and bombs</vt:lpstr>
      <vt:lpstr>Mexico, nano, and bombs</vt:lpstr>
      <vt:lpstr>Mexico, nano, and bombs</vt:lpstr>
      <vt:lpstr>Nanotechnology activist summits</vt:lpstr>
      <vt:lpstr>Nanotechnology activist summits</vt:lpstr>
      <vt:lpstr>Nanotechnology activist summits</vt:lpstr>
      <vt:lpstr>Nanotechnology activist summits</vt:lpstr>
      <vt:lpstr>Nanotechnology initiatives</vt:lpstr>
      <vt:lpstr>Nanotechnology initiatives</vt:lpstr>
      <vt:lpstr>Nanotechnology initiatives</vt:lpstr>
      <vt:lpstr>Nanotechnology research project(s)</vt:lpstr>
      <vt:lpstr>Nanotechnology interest</vt:lpstr>
      <vt:lpstr>Source material for international nano</vt:lpstr>
      <vt:lpstr>Global nano circa 2005</vt:lpstr>
      <vt:lpstr>Global nano circa 2005</vt:lpstr>
      <vt:lpstr>Global nano circa 2005</vt:lpstr>
      <vt:lpstr>Global nano circa 2005</vt:lpstr>
      <vt:lpstr>Global nano circa 2005</vt:lpstr>
      <vt:lpstr>Global nano circa 2005</vt:lpstr>
      <vt:lpstr>Notice anything about these geographical entities?</vt:lpstr>
      <vt:lpstr>US sets the pace</vt:lpstr>
      <vt:lpstr>2015 US NNI budget request</vt:lpstr>
      <vt:lpstr>2015 US NNI budget request</vt:lpstr>
      <vt:lpstr>2015 US NNI budget request</vt:lpstr>
      <vt:lpstr>2015 US NNI budget request</vt:lpstr>
      <vt:lpstr>GAO: the Valley of Death and the Manufacturing Middle</vt:lpstr>
      <vt:lpstr>GAO: the Valley of Death and the Manufacturing Middle</vt:lpstr>
      <vt:lpstr>US government response to GAO report</vt:lpstr>
      <vt:lpstr>US government response to GAO report</vt:lpstr>
      <vt:lpstr>US government response to GAO report</vt:lpstr>
      <vt:lpstr>US government response to GAO report</vt:lpstr>
      <vt:lpstr>US BRAIN project</vt:lpstr>
      <vt:lpstr>More brains</vt:lpstr>
      <vt:lpstr>More brains</vt:lpstr>
      <vt:lpstr>More about brains</vt:lpstr>
      <vt:lpstr>From nano to neuro?</vt:lpstr>
      <vt:lpstr>From nano to neuro?</vt:lpstr>
      <vt:lpstr>From nano to neuro?</vt:lpstr>
      <vt:lpstr>From nano to neuro?</vt:lpstr>
      <vt:lpstr>New York State</vt:lpstr>
      <vt:lpstr>New York State</vt:lpstr>
      <vt:lpstr>Texas</vt:lpstr>
      <vt:lpstr>Texas</vt:lpstr>
      <vt:lpstr>Texas</vt:lpstr>
      <vt:lpstr>Texas</vt:lpstr>
      <vt:lpstr>Texas</vt:lpstr>
      <vt:lpstr>Texas</vt:lpstr>
      <vt:lpstr>Texas</vt:lpstr>
      <vt:lpstr>Lockheed Martin and India</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Illinois, Wisconsin, Indiana (US MidWest)</vt:lpstr>
      <vt:lpstr>RNAi</vt:lpstr>
      <vt:lpstr>RNAi</vt:lpstr>
      <vt:lpstr>Arkansas</vt:lpstr>
      <vt:lpstr>Arkansas</vt:lpstr>
      <vt:lpstr>Arkansas</vt:lpstr>
      <vt:lpstr>Texas</vt:lpstr>
      <vt:lpstr>Food, agriculture, and nano</vt:lpstr>
      <vt:lpstr>Food, agriculture, and nano</vt:lpstr>
      <vt:lpstr>Food, agriculture, and nano</vt:lpstr>
      <vt:lpstr>Food, nano, and agriculture</vt:lpstr>
      <vt:lpstr>Food, nano, and agriculture</vt:lpstr>
      <vt:lpstr>Food, nano, and agriculture</vt:lpstr>
    </vt:vector>
  </TitlesOfParts>
  <Company>Frog Heart Communications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Maryse de la Giroday</dc:creator>
  <cp:lastModifiedBy>Maryse de la Giroday</cp:lastModifiedBy>
  <cp:revision>954</cp:revision>
  <dcterms:created xsi:type="dcterms:W3CDTF">2011-09-09T19:54:10Z</dcterms:created>
  <dcterms:modified xsi:type="dcterms:W3CDTF">2014-11-21T23:17:00Z</dcterms:modified>
</cp:coreProperties>
</file>