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handoutMasterIdLst>
    <p:handoutMasterId r:id="rId103"/>
  </p:handoutMasterIdLst>
  <p:sldIdLst>
    <p:sldId id="256" r:id="rId2"/>
    <p:sldId id="894" r:id="rId3"/>
    <p:sldId id="895" r:id="rId4"/>
    <p:sldId id="896" r:id="rId5"/>
    <p:sldId id="790" r:id="rId6"/>
    <p:sldId id="860" r:id="rId7"/>
    <p:sldId id="861" r:id="rId8"/>
    <p:sldId id="862" r:id="rId9"/>
    <p:sldId id="864" r:id="rId10"/>
    <p:sldId id="863" r:id="rId11"/>
    <p:sldId id="865" r:id="rId12"/>
    <p:sldId id="866" r:id="rId13"/>
    <p:sldId id="867" r:id="rId14"/>
    <p:sldId id="798" r:id="rId15"/>
    <p:sldId id="799" r:id="rId16"/>
    <p:sldId id="869" r:id="rId17"/>
    <p:sldId id="870" r:id="rId18"/>
    <p:sldId id="871" r:id="rId19"/>
    <p:sldId id="897" r:id="rId20"/>
    <p:sldId id="901" r:id="rId21"/>
    <p:sldId id="902" r:id="rId22"/>
    <p:sldId id="903" r:id="rId23"/>
    <p:sldId id="904" r:id="rId24"/>
    <p:sldId id="868" r:id="rId25"/>
    <p:sldId id="873" r:id="rId26"/>
    <p:sldId id="872" r:id="rId27"/>
    <p:sldId id="874" r:id="rId28"/>
    <p:sldId id="859" r:id="rId29"/>
    <p:sldId id="762" r:id="rId30"/>
    <p:sldId id="763" r:id="rId31"/>
    <p:sldId id="875" r:id="rId32"/>
    <p:sldId id="877" r:id="rId33"/>
    <p:sldId id="876" r:id="rId34"/>
    <p:sldId id="764" r:id="rId35"/>
    <p:sldId id="879" r:id="rId36"/>
    <p:sldId id="880" r:id="rId37"/>
    <p:sldId id="883" r:id="rId38"/>
    <p:sldId id="884" r:id="rId39"/>
    <p:sldId id="878" r:id="rId40"/>
    <p:sldId id="886" r:id="rId41"/>
    <p:sldId id="885" r:id="rId42"/>
    <p:sldId id="882" r:id="rId43"/>
    <p:sldId id="888" r:id="rId44"/>
    <p:sldId id="887" r:id="rId45"/>
    <p:sldId id="906" r:id="rId46"/>
    <p:sldId id="905" r:id="rId47"/>
    <p:sldId id="907" r:id="rId48"/>
    <p:sldId id="909" r:id="rId49"/>
    <p:sldId id="928" r:id="rId50"/>
    <p:sldId id="929" r:id="rId51"/>
    <p:sldId id="910" r:id="rId52"/>
    <p:sldId id="912" r:id="rId53"/>
    <p:sldId id="911" r:id="rId54"/>
    <p:sldId id="913" r:id="rId55"/>
    <p:sldId id="914" r:id="rId56"/>
    <p:sldId id="792" r:id="rId57"/>
    <p:sldId id="915" r:id="rId58"/>
    <p:sldId id="916" r:id="rId59"/>
    <p:sldId id="918" r:id="rId60"/>
    <p:sldId id="917" r:id="rId61"/>
    <p:sldId id="919" r:id="rId62"/>
    <p:sldId id="920" r:id="rId63"/>
    <p:sldId id="791" r:id="rId64"/>
    <p:sldId id="921" r:id="rId65"/>
    <p:sldId id="922" r:id="rId66"/>
    <p:sldId id="923" r:id="rId67"/>
    <p:sldId id="924" r:id="rId68"/>
    <p:sldId id="793" r:id="rId69"/>
    <p:sldId id="925" r:id="rId70"/>
    <p:sldId id="926" r:id="rId71"/>
    <p:sldId id="927" r:id="rId72"/>
    <p:sldId id="930" r:id="rId73"/>
    <p:sldId id="794" r:id="rId74"/>
    <p:sldId id="932" r:id="rId75"/>
    <p:sldId id="933" r:id="rId76"/>
    <p:sldId id="931" r:id="rId77"/>
    <p:sldId id="934" r:id="rId78"/>
    <p:sldId id="935" r:id="rId79"/>
    <p:sldId id="800" r:id="rId80"/>
    <p:sldId id="936" r:id="rId81"/>
    <p:sldId id="938" r:id="rId82"/>
    <p:sldId id="939" r:id="rId83"/>
    <p:sldId id="937" r:id="rId84"/>
    <p:sldId id="940" r:id="rId85"/>
    <p:sldId id="941" r:id="rId86"/>
    <p:sldId id="942" r:id="rId87"/>
    <p:sldId id="802" r:id="rId88"/>
    <p:sldId id="943" r:id="rId89"/>
    <p:sldId id="944" r:id="rId90"/>
    <p:sldId id="945" r:id="rId91"/>
    <p:sldId id="899" r:id="rId92"/>
    <p:sldId id="946" r:id="rId93"/>
    <p:sldId id="898" r:id="rId94"/>
    <p:sldId id="947" r:id="rId95"/>
    <p:sldId id="803" r:id="rId96"/>
    <p:sldId id="900" r:id="rId97"/>
    <p:sldId id="806" r:id="rId98"/>
    <p:sldId id="809" r:id="rId99"/>
    <p:sldId id="813" r:id="rId100"/>
    <p:sldId id="817"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737" autoAdjust="0"/>
  </p:normalViewPr>
  <p:slideViewPr>
    <p:cSldViewPr>
      <p:cViewPr>
        <p:scale>
          <a:sx n="50" d="100"/>
          <a:sy n="50" d="100"/>
        </p:scale>
        <p:origin x="-52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1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F608F6-336F-4B5A-9DED-A5B383351A6C}" type="datetimeFigureOut">
              <a:rPr lang="en-US" smtClean="0"/>
              <a:pPr/>
              <a:t>11/27/2014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743826-CEFE-42A1-A1F4-8A8181DF26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53DBB-3F4A-4198-8217-099B1AA6A6EE}" type="datetimeFigureOut">
              <a:rPr lang="en-US" smtClean="0"/>
              <a:pPr/>
              <a:t>11/27/2014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7A0550-B638-4AF9-AFD2-236FA9A214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7A0550-B638-4AF9-AFD2-236FA9A2143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11/27/2014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2D9B2-0BBA-4CF8-86F3-E2118AE629F4}" type="datetimeFigureOut">
              <a:rPr lang="en-US" smtClean="0"/>
              <a:pPr/>
              <a:t>11/27/2014</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504F1-D35A-4A63-A86D-521F57600D6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frogheart.ca/?p=13001"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www.frogheart.ca/?p=14930"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frogheart.ca/?p=13247"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frogheart.ca/?p=15075"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www.frogheart.ca/?p=9394"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ingenuitylab.ca/" TargetMode="External"/><Relationship Id="rId2" Type="http://schemas.openxmlformats.org/officeDocument/2006/relationships/hyperlink" Target="http://www.albertatechfutures.ca/nanoalberta.aspx" TargetMode="External"/><Relationship Id="rId1" Type="http://schemas.openxmlformats.org/officeDocument/2006/relationships/slideLayout" Target="../slideLayouts/slideLayout3.xml"/><Relationship Id="rId4" Type="http://schemas.openxmlformats.org/officeDocument/2006/relationships/hyperlink" Target="http://www.crsc.ualberta.ca/Research/Nano-community.asp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www.frogheart.ca/?p=15186"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hyperlink" Target="http://celluforce.com/en/"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http://www.frogheart.ca/?p=11276" TargetMode="Externa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hyperlink" Target="http://www.frogheart.ca/?p=11705" TargetMode="Externa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www.arboranano.ca/" TargetMode="Externa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www.frogheart.ca/?p=10000" TargetMode="Externa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hyperlink" Target="http://www.frogheart.ca/?p=15302"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hyperlink" Target="http://www.frogheart.ca/?p=12425" TargetMode="Externa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hyperlink" Target="http://www.frogheart.ca/?p=5829" TargetMode="Externa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hyperlink" Target="http://www.frogheart.ca/?p=4027" TargetMode="Externa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hyperlink" Target="http://www.frogheart.ca/?p=9797" TargetMode="Externa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hyperlink" Target="http://www.jmeech.mining.ubc.ca/Shi%20P%20-%20Phytomining%20PGMs.pdf" TargetMode="Externa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hyperlink" Target="http://www.frogheart.ca/?p=8350" TargetMode="Externa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hyperlink" Target="http://www.frogheart.ca/?p=12078" TargetMode="Externa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hyperlink" Target="http://www.frogheart.ca/?p=212" TargetMode="Externa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hyperlink" Target="http://www.frogheart.ca/?p=14681" TargetMode="Externa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hyperlink" Target="http://www.frogheart.ca/?p=161" TargetMode="Externa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hyperlink" Target="http://www.bloomberg.com/news/2013-05-16/power-grab-trumps-nanotechnology-in-putin-s-russia.html" TargetMode="Externa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hyperlink" Target="http://www.frogheart.ca/?p=10106" TargetMode="Externa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hyperlink" Target="http://en.rusnano.com/portfolio/companies/bind" TargetMode="External"/><Relationship Id="rId2" Type="http://schemas.openxmlformats.org/officeDocument/2006/relationships/hyperlink" Target="http://www.bindtherapeutics.com/index.html" TargetMode="Externa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hyperlink" Target="http://www.frogheart.ca/?p=12245"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frogheart.ca/?p=12245" TargetMode="Externa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hyperlink" Target="http://www.nanowerk.com/spotlight/spotid=27877.php" TargetMode="Externa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hyperlink" Target="http://www.frogheart.ca/?p=13017" TargetMode="Externa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frogheart.ca/?p=13912" TargetMode="Externa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hyperlink" Target="http://www.frogheart.ca/?p=3667" TargetMode="Externa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3" Type="http://schemas.openxmlformats.org/officeDocument/2006/relationships/hyperlink" Target="http://www.frogheart.ca/?p=12708" TargetMode="External"/><Relationship Id="rId2" Type="http://schemas.openxmlformats.org/officeDocument/2006/relationships/hyperlink" Target="http://www.nature.com/news/biodegradable-electronics-here-today-gone-tomorrow-1.11497" TargetMode="External"/><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352800"/>
          </a:xfrm>
        </p:spPr>
        <p:txBody>
          <a:bodyPr/>
          <a:lstStyle/>
          <a:p>
            <a:r>
              <a:rPr lang="en-US" sz="3600" dirty="0" smtClean="0"/>
              <a:t>Nanotechnology: the next big idea</a:t>
            </a:r>
            <a:br>
              <a:rPr lang="en-US" sz="3600" dirty="0" smtClean="0"/>
            </a:br>
            <a:r>
              <a:rPr lang="en-US" sz="3600" dirty="0" smtClean="0"/>
              <a:t>Week 6: </a:t>
            </a:r>
            <a:r>
              <a:rPr lang="en-CA" sz="3600" dirty="0" smtClean="0"/>
              <a:t>Social Implications</a:t>
            </a:r>
            <a:endParaRPr lang="en-US" dirty="0"/>
          </a:p>
        </p:txBody>
      </p:sp>
      <p:sp>
        <p:nvSpPr>
          <p:cNvPr id="3" name="Subtitle 2"/>
          <p:cNvSpPr>
            <a:spLocks noGrp="1"/>
          </p:cNvSpPr>
          <p:nvPr>
            <p:ph type="subTitle" idx="1"/>
          </p:nvPr>
        </p:nvSpPr>
        <p:spPr>
          <a:xfrm>
            <a:off x="1371600" y="4267200"/>
            <a:ext cx="6400800" cy="1752600"/>
          </a:xfrm>
        </p:spPr>
        <p:txBody>
          <a:bodyPr>
            <a:normAutofit fontScale="92500"/>
          </a:bodyPr>
          <a:lstStyle/>
          <a:p>
            <a:r>
              <a:rPr lang="en-CA" dirty="0" err="1" smtClean="0"/>
              <a:t>Maryse</a:t>
            </a:r>
            <a:r>
              <a:rPr lang="en-CA" dirty="0" smtClean="0"/>
              <a:t> de la Giroday</a:t>
            </a:r>
          </a:p>
          <a:p>
            <a:r>
              <a:rPr lang="en-CA" dirty="0" smtClean="0"/>
              <a:t>6-week course</a:t>
            </a:r>
          </a:p>
          <a:p>
            <a:r>
              <a:rPr lang="en-CA" dirty="0" smtClean="0"/>
              <a:t>SFU Liberal Arts &amp; Adults 55+ program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Nanoionic</a:t>
            </a:r>
            <a:r>
              <a:rPr lang="en-CA" dirty="0" smtClean="0"/>
              <a:t> device (artificial brain)</a:t>
            </a:r>
            <a:endParaRPr lang="en-US" dirty="0"/>
          </a:p>
        </p:txBody>
      </p:sp>
      <p:sp>
        <p:nvSpPr>
          <p:cNvPr id="3" name="Content Placeholder 2"/>
          <p:cNvSpPr>
            <a:spLocks noGrp="1"/>
          </p:cNvSpPr>
          <p:nvPr>
            <p:ph idx="1"/>
          </p:nvPr>
        </p:nvSpPr>
        <p:spPr/>
        <p:txBody>
          <a:bodyPr/>
          <a:lstStyle/>
          <a:p>
            <a:r>
              <a:rPr lang="en-US" dirty="0" smtClean="0"/>
              <a:t>Researchers in Japan and the US propose a </a:t>
            </a:r>
            <a:r>
              <a:rPr lang="en-US" dirty="0" err="1" smtClean="0"/>
              <a:t>nanoionic</a:t>
            </a:r>
            <a:r>
              <a:rPr lang="en-US" dirty="0" smtClean="0"/>
              <a:t> device with a range of </a:t>
            </a:r>
            <a:r>
              <a:rPr lang="en-US" dirty="0" err="1" smtClean="0"/>
              <a:t>neuromorphic</a:t>
            </a:r>
            <a:r>
              <a:rPr lang="en-US" dirty="0" smtClean="0"/>
              <a:t> and electrical </a:t>
            </a:r>
            <a:r>
              <a:rPr lang="en-US" dirty="0" err="1" smtClean="0"/>
              <a:t>multifunctions</a:t>
            </a:r>
            <a:r>
              <a:rPr lang="en-US" dirty="0" smtClean="0"/>
              <a:t> that may allow the fabrication of on-demand configurable circuits, analog memories and digital-neural fused networks in one device architecture.</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Impact</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Regulatory issues</a:t>
            </a:r>
          </a:p>
          <a:p>
            <a:r>
              <a:rPr lang="en-CA" dirty="0" smtClean="0"/>
              <a:t>Intellectual property (who owns what?)</a:t>
            </a:r>
          </a:p>
          <a:p>
            <a:r>
              <a:rPr lang="en-CA" dirty="0" smtClean="0"/>
              <a:t>Animal testing</a:t>
            </a:r>
          </a:p>
          <a:p>
            <a:r>
              <a:rPr lang="en-CA" dirty="0" err="1" smtClean="0"/>
              <a:t>Biomimicy</a:t>
            </a:r>
            <a:r>
              <a:rPr lang="en-CA" dirty="0" smtClean="0"/>
              <a:t>/</a:t>
            </a:r>
            <a:r>
              <a:rPr lang="en-CA" dirty="0" err="1" smtClean="0"/>
              <a:t>bioinspired</a:t>
            </a:r>
            <a:r>
              <a:rPr lang="en-CA" dirty="0" smtClean="0"/>
              <a:t> engineering</a:t>
            </a:r>
          </a:p>
          <a:p>
            <a:r>
              <a:rPr lang="en-CA" dirty="0" smtClean="0"/>
              <a:t>Artificial brains and the </a:t>
            </a:r>
            <a:r>
              <a:rPr lang="en-CA" dirty="0" err="1" smtClean="0"/>
              <a:t>transhumanist</a:t>
            </a:r>
            <a:r>
              <a:rPr lang="en-CA" dirty="0" smtClean="0"/>
              <a:t>/post-humanist experience</a:t>
            </a:r>
          </a:p>
          <a:p>
            <a:r>
              <a:rPr lang="en-CA" dirty="0" smtClean="0"/>
              <a:t>Work (e.g. self-cleaning windows): what jobs disappear and what replaces them?</a:t>
            </a:r>
          </a:p>
          <a:p>
            <a:r>
              <a:rPr lang="en-CA" dirty="0" smtClean="0"/>
              <a:t>Military</a:t>
            </a:r>
          </a:p>
          <a:p>
            <a:r>
              <a:rPr lang="en-CA" dirty="0" smtClean="0"/>
              <a:t>Education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Nanoionic</a:t>
            </a:r>
            <a:r>
              <a:rPr lang="en-CA" dirty="0" smtClean="0"/>
              <a:t> device (artificial brain)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researchers draw similarities between the device properties — volatile and non-volatile states and the current fading process following positive voltage pulses — with models for neural </a:t>
            </a:r>
            <a:r>
              <a:rPr lang="en-US" dirty="0" err="1" smtClean="0"/>
              <a:t>behaviour</a:t>
            </a:r>
            <a:r>
              <a:rPr lang="en-US" dirty="0" smtClean="0"/>
              <a:t> —that is, short- and long-term memory and forgetting processes. They explain the </a:t>
            </a:r>
            <a:r>
              <a:rPr lang="en-US" dirty="0" err="1" smtClean="0"/>
              <a:t>behaviour</a:t>
            </a:r>
            <a:r>
              <a:rPr lang="en-US" dirty="0" smtClean="0"/>
              <a:t> as the result of oxygen ions migrating within the device in response to the voltage sweeps. Accumulation of the oxygen ions at the electrode leads to </a:t>
            </a:r>
            <a:r>
              <a:rPr lang="en-US" dirty="0" err="1" smtClean="0"/>
              <a:t>Schottky</a:t>
            </a:r>
            <a:r>
              <a:rPr lang="en-US" dirty="0" smtClean="0"/>
              <a:t>-like potential barriers and the resulting changes in resistance and rectifying characteristics. The stable bipolar switching </a:t>
            </a:r>
            <a:r>
              <a:rPr lang="en-US" dirty="0" err="1" smtClean="0"/>
              <a:t>behaviour</a:t>
            </a:r>
            <a:r>
              <a:rPr lang="en-US" dirty="0" smtClean="0"/>
              <a:t> at the Pt/WO3-x interface is attributed to the formation of the electric conductive filament and oxygen absorbability of the Pt electrode.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Nanoionic</a:t>
            </a:r>
            <a:r>
              <a:rPr lang="en-CA" dirty="0" smtClean="0"/>
              <a:t> device (artificial brain)</a:t>
            </a:r>
            <a:endParaRPr lang="en-US" dirty="0"/>
          </a:p>
        </p:txBody>
      </p:sp>
      <p:sp>
        <p:nvSpPr>
          <p:cNvPr id="3" name="Content Placeholder 2"/>
          <p:cNvSpPr>
            <a:spLocks noGrp="1"/>
          </p:cNvSpPr>
          <p:nvPr>
            <p:ph idx="1"/>
          </p:nvPr>
        </p:nvSpPr>
        <p:spPr/>
        <p:txBody>
          <a:bodyPr/>
          <a:lstStyle/>
          <a:p>
            <a:r>
              <a:rPr lang="en-US" dirty="0" err="1" smtClean="0"/>
              <a:t>Rui</a:t>
            </a:r>
            <a:r>
              <a:rPr lang="en-US" dirty="0" smtClean="0"/>
              <a:t> Yang, Kazuya </a:t>
            </a:r>
            <a:r>
              <a:rPr lang="en-US" dirty="0" err="1" smtClean="0"/>
              <a:t>Terabe</a:t>
            </a:r>
            <a:r>
              <a:rPr lang="en-US" dirty="0" smtClean="0"/>
              <a:t>, </a:t>
            </a:r>
            <a:r>
              <a:rPr lang="en-US" dirty="0" err="1" smtClean="0"/>
              <a:t>Guangqiang</a:t>
            </a:r>
            <a:r>
              <a:rPr lang="en-US" dirty="0" smtClean="0"/>
              <a:t> Liu, </a:t>
            </a:r>
            <a:r>
              <a:rPr lang="en-US" dirty="0" err="1" smtClean="0"/>
              <a:t>Tohru</a:t>
            </a:r>
            <a:r>
              <a:rPr lang="en-US" dirty="0" smtClean="0"/>
              <a:t> </a:t>
            </a:r>
            <a:r>
              <a:rPr lang="en-US" dirty="0" err="1" smtClean="0"/>
              <a:t>Tsuruoka</a:t>
            </a:r>
            <a:r>
              <a:rPr lang="en-US" dirty="0" smtClean="0"/>
              <a:t>, Tsuyoshi Hasegawa, James K. </a:t>
            </a:r>
            <a:r>
              <a:rPr lang="en-US" dirty="0" err="1" smtClean="0"/>
              <a:t>Gimzewski</a:t>
            </a:r>
            <a:r>
              <a:rPr lang="en-US" dirty="0" smtClean="0"/>
              <a:t>, Masakazu </a:t>
            </a:r>
            <a:r>
              <a:rPr lang="en-US" dirty="0" err="1" smtClean="0"/>
              <a:t>Aono</a:t>
            </a:r>
            <a:r>
              <a:rPr lang="en-US" dirty="0" smtClean="0"/>
              <a:t>. On-Demand </a:t>
            </a:r>
            <a:r>
              <a:rPr lang="en-US" dirty="0" err="1" smtClean="0"/>
              <a:t>Nanodevice</a:t>
            </a:r>
            <a:r>
              <a:rPr lang="en-US" dirty="0" smtClean="0"/>
              <a:t> with Electrical and </a:t>
            </a:r>
            <a:r>
              <a:rPr lang="en-US" dirty="0" err="1" smtClean="0"/>
              <a:t>Neuromorphic</a:t>
            </a:r>
            <a:r>
              <a:rPr lang="en-US" dirty="0" smtClean="0"/>
              <a:t> Multifunction Realized by Local Ion Migration. ACS </a:t>
            </a:r>
            <a:r>
              <a:rPr lang="en-US" dirty="0" err="1" smtClean="0"/>
              <a:t>Nano</a:t>
            </a:r>
            <a:r>
              <a:rPr lang="en-US" dirty="0" smtClean="0"/>
              <a:t>, 2012; 6 (11): 9515 DOI: 10.1021/nn302510e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Searching for artificial brains/intelligence</a:t>
            </a:r>
            <a:endParaRPr lang="en-US" dirty="0"/>
          </a:p>
        </p:txBody>
      </p:sp>
      <p:sp>
        <p:nvSpPr>
          <p:cNvPr id="3" name="Content Placeholder 2"/>
          <p:cNvSpPr>
            <a:spLocks noGrp="1"/>
          </p:cNvSpPr>
          <p:nvPr>
            <p:ph idx="1"/>
          </p:nvPr>
        </p:nvSpPr>
        <p:spPr/>
        <p:txBody>
          <a:bodyPr/>
          <a:lstStyle/>
          <a:p>
            <a:r>
              <a:rPr lang="en-CA" dirty="0" smtClean="0"/>
              <a:t>Synaptic electronics</a:t>
            </a:r>
          </a:p>
          <a:p>
            <a:r>
              <a:rPr lang="en-CA" dirty="0" err="1" smtClean="0"/>
              <a:t>Neuromorphic</a:t>
            </a:r>
            <a:r>
              <a:rPr lang="en-CA" dirty="0" smtClean="0"/>
              <a:t> engineering</a:t>
            </a:r>
          </a:p>
          <a:p>
            <a:r>
              <a:rPr lang="en-CA" dirty="0" smtClean="0"/>
              <a:t>Brain-on-a-chip (can be confused with other brain-on-a-chip as in ‘body-on-a-chip’)</a:t>
            </a:r>
          </a:p>
          <a:p>
            <a:pPr lvl="1"/>
            <a:r>
              <a:rPr lang="en-CA" dirty="0" smtClean="0">
                <a:hlinkClick r:id="rId2"/>
              </a:rPr>
              <a:t>http://www.frogheart.ca/?p=13001</a:t>
            </a:r>
            <a:r>
              <a:rPr lang="en-CA" dirty="0" smtClean="0"/>
              <a:t> Survey of </a:t>
            </a:r>
            <a:r>
              <a:rPr lang="en-CA" dirty="0" err="1" smtClean="0"/>
              <a:t>neuromorphic</a:t>
            </a:r>
            <a:r>
              <a:rPr lang="en-CA" dirty="0" smtClean="0"/>
              <a:t> engineering, April 2014 includes some European efforts</a:t>
            </a:r>
          </a:p>
          <a:p>
            <a:r>
              <a:rPr lang="en-CA" dirty="0" err="1" smtClean="0"/>
              <a:t>Neurosynaptic</a:t>
            </a:r>
            <a:r>
              <a:rPr lang="en-CA" dirty="0" smtClean="0"/>
              <a:t> computing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Arizona</a:t>
            </a:r>
            <a:endParaRPr lang="en-US" dirty="0"/>
          </a:p>
        </p:txBody>
      </p:sp>
      <p:sp>
        <p:nvSpPr>
          <p:cNvPr id="3" name="Content Placeholder 2"/>
          <p:cNvSpPr>
            <a:spLocks noGrp="1"/>
          </p:cNvSpPr>
          <p:nvPr>
            <p:ph idx="1"/>
          </p:nvPr>
        </p:nvSpPr>
        <p:spPr/>
        <p:txBody>
          <a:bodyPr>
            <a:normAutofit fontScale="77500" lnSpcReduction="20000"/>
          </a:bodyPr>
          <a:lstStyle/>
          <a:p>
            <a:r>
              <a:rPr lang="en-CA" dirty="0" smtClean="0"/>
              <a:t>Arizona State University Center for Nanotechnology in Society</a:t>
            </a:r>
          </a:p>
          <a:p>
            <a:r>
              <a:rPr lang="en-US" dirty="0" smtClean="0"/>
              <a:t>Arizona State University researchers will lead a multi-university project to aid industry in understanding and predicting the potential health and environmental risks from </a:t>
            </a:r>
            <a:r>
              <a:rPr lang="en-US" dirty="0" err="1" smtClean="0"/>
              <a:t>nanomaterials</a:t>
            </a:r>
            <a:r>
              <a:rPr lang="en-US" dirty="0" smtClean="0"/>
              <a:t>. …</a:t>
            </a:r>
          </a:p>
          <a:p>
            <a:r>
              <a:rPr lang="en-US" dirty="0" smtClean="0"/>
              <a:t>    The U.S. Environmental Protection Agency (EPA) has awarded a grant of $5 million over the next four years to support the </a:t>
            </a:r>
            <a:r>
              <a:rPr lang="en-US" dirty="0" err="1" smtClean="0"/>
              <a:t>LCnano</a:t>
            </a:r>
            <a:r>
              <a:rPr lang="en-US" dirty="0" smtClean="0"/>
              <a:t> Network as part of the Life Cycle of </a:t>
            </a:r>
            <a:r>
              <a:rPr lang="en-US" dirty="0" err="1" smtClean="0"/>
              <a:t>Nanomaterials</a:t>
            </a:r>
            <a:r>
              <a:rPr lang="en-US" dirty="0" smtClean="0"/>
              <a:t> project, which will focus on helping to ensure the safety of </a:t>
            </a:r>
            <a:r>
              <a:rPr lang="en-US" dirty="0" err="1" smtClean="0"/>
              <a:t>nanomaterials</a:t>
            </a:r>
            <a:r>
              <a:rPr lang="en-US" dirty="0" smtClean="0"/>
              <a:t> throughout their life cycles – from the manufacture to the use and disposal of the products that contain these engineered materials. (http://www.frogheart.ca/?p=13017)</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Harvard University</a:t>
            </a:r>
          </a:p>
          <a:p>
            <a:pPr lvl="1"/>
            <a:r>
              <a:rPr lang="en-CA" dirty="0" smtClean="0"/>
              <a:t>Wyss Institute of Biologically Inspired Engineering</a:t>
            </a:r>
          </a:p>
          <a:p>
            <a:pPr lvl="1"/>
            <a:r>
              <a:rPr lang="en-CA" dirty="0" smtClean="0"/>
              <a:t>Founded by Don </a:t>
            </a:r>
            <a:r>
              <a:rPr lang="en-CA" dirty="0" err="1" smtClean="0"/>
              <a:t>Ingber</a:t>
            </a:r>
            <a:r>
              <a:rPr lang="en-CA" dirty="0" smtClean="0"/>
              <a:t> who proposed organs-on-a-chip in 1994 (along with George </a:t>
            </a:r>
            <a:r>
              <a:rPr lang="en-CA" dirty="0" err="1" smtClean="0"/>
              <a:t>Whitesides</a:t>
            </a:r>
            <a:r>
              <a:rPr lang="en-CA" dirty="0" smtClean="0"/>
              <a:t>, et al) Note: </a:t>
            </a:r>
            <a:r>
              <a:rPr lang="en-CA" smtClean="0"/>
              <a:t>Germans </a:t>
            </a:r>
            <a:r>
              <a:rPr lang="en-CA" smtClean="0"/>
              <a:t>claim </a:t>
            </a:r>
            <a:r>
              <a:rPr lang="en-CA" dirty="0" smtClean="0"/>
              <a:t>to have been there first</a:t>
            </a:r>
          </a:p>
          <a:p>
            <a:pPr lvl="1"/>
            <a:r>
              <a:rPr lang="en-US" dirty="0" smtClean="0"/>
              <a:t>Hope for healthier airways may be on the horizon thanks to a Harvard University team that has developed a human airway muscle-on-a-chip that could be used to test new drugs because it accurately mimics the way smooth muscle contracts in the human airway, under normal circumstances and when exposed to asthma triggers. (http://www.frogheart.ca/?p=14683)</a:t>
            </a:r>
            <a:endParaRPr lang="en-CA"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a:bodyPr>
          <a:lstStyle/>
          <a:p>
            <a:r>
              <a:rPr lang="en-CA" dirty="0" smtClean="0"/>
              <a:t>Wyss</a:t>
            </a:r>
          </a:p>
          <a:p>
            <a:pPr lvl="1"/>
            <a:r>
              <a:rPr lang="en-US" dirty="0" smtClean="0"/>
              <a:t>DNA has garnered attention for its potential as a programmable material platform that could spawn entire new and revolutionary </a:t>
            </a:r>
            <a:r>
              <a:rPr lang="en-US" dirty="0" err="1" smtClean="0"/>
              <a:t>nanodevices</a:t>
            </a:r>
            <a:r>
              <a:rPr lang="en-US" dirty="0" smtClean="0"/>
              <a:t> in computer science, microscopy, biology, and more. Researchers have been working to master the ability to coax DNA molecules to self assemble into the precise shapes and sizes needed in order to fully realize these nanotechnology dreams.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a:bodyPr>
          <a:lstStyle/>
          <a:p>
            <a:pPr lvl="1"/>
            <a:r>
              <a:rPr lang="en-US" dirty="0" smtClean="0"/>
              <a:t>For the last 20 years, scientists have tried to design large DNA crystals with precisely prescribed depth and complex features — a design quest just fulfilled by a team at Harvard’s Wyss Institute for Biologically Inspired Engineering. The team built 32 DNA crystals with precisely-defined depth and an assortment of sophisticated three-dimensional (3D) features, an advance reported in Nature Chemistry.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The team used their “DNA-brick self-assembly” method, which was first unveiled in a 2012 Science publication when they created more than 100 3D complex nanostructures about the size of viruses. The newly-achieved periodic crystal structures are more than 1000 times larger than those discrete DNA brick structures, sizing up closer to a speck of dust, which is actually quite large in the world of DNA nanotechnology.</a:t>
            </a:r>
          </a:p>
          <a:p>
            <a:r>
              <a:rPr lang="en-CA" dirty="0" smtClean="0">
                <a:hlinkClick r:id="rId2"/>
              </a:rPr>
              <a:t>http://www.frogheart.ca/?p=14930</a:t>
            </a:r>
            <a:r>
              <a:rPr lang="en-CA" dirty="0" smtClean="0"/>
              <a:t> Oct. 22, 2014</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a:bodyPr>
          <a:lstStyle/>
          <a:p>
            <a:r>
              <a:rPr lang="en-CA" dirty="0" smtClean="0"/>
              <a:t>MIT</a:t>
            </a:r>
          </a:p>
          <a:p>
            <a:r>
              <a:rPr lang="en-CA" dirty="0" smtClean="0"/>
              <a:t>Dr. Robert Langer</a:t>
            </a:r>
          </a:p>
          <a:p>
            <a:pPr lvl="1"/>
            <a:r>
              <a:rPr lang="en-US" dirty="0" smtClean="0"/>
              <a:t>Dr. Langer has written over 1,280 articles.  He also has nearly 1,050 patents worldwide.  Dr. Langer’s patents have been licensed or sublicensed to over 250 pharmaceutical, chemical, biotechnology and medical device companies.  He is the most cited engineer in history. (http://web.mit.edu/langerlab/langer.html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Food, </a:t>
            </a:r>
            <a:r>
              <a:rPr lang="en-CA" dirty="0" err="1" smtClean="0"/>
              <a:t>nano</a:t>
            </a:r>
            <a:r>
              <a:rPr lang="en-CA" dirty="0" smtClean="0"/>
              <a:t>, and agriculture</a:t>
            </a:r>
            <a:endParaRPr lang="en-US" dirty="0"/>
          </a:p>
        </p:txBody>
      </p:sp>
      <p:sp>
        <p:nvSpPr>
          <p:cNvPr id="3" name="Content Placeholder 2"/>
          <p:cNvSpPr>
            <a:spLocks noGrp="1"/>
          </p:cNvSpPr>
          <p:nvPr>
            <p:ph idx="1"/>
          </p:nvPr>
        </p:nvSpPr>
        <p:spPr/>
        <p:txBody>
          <a:bodyPr>
            <a:normAutofit lnSpcReduction="10000"/>
          </a:bodyPr>
          <a:lstStyle/>
          <a:p>
            <a:r>
              <a:rPr lang="en-US" b="1" dirty="0" err="1" smtClean="0"/>
              <a:t>Alok</a:t>
            </a:r>
            <a:r>
              <a:rPr lang="en-US" b="1" dirty="0" smtClean="0"/>
              <a:t> </a:t>
            </a:r>
            <a:r>
              <a:rPr lang="en-US" b="1" dirty="0" err="1" smtClean="0"/>
              <a:t>Jha</a:t>
            </a:r>
            <a:r>
              <a:rPr lang="en-US" dirty="0" smtClean="0"/>
              <a:t>, (Chair), science and environment correspondent, the Guardian</a:t>
            </a:r>
            <a:br>
              <a:rPr lang="en-US" dirty="0" smtClean="0"/>
            </a:br>
            <a:r>
              <a:rPr lang="en-US" b="1" dirty="0" smtClean="0"/>
              <a:t>Kathy Groves</a:t>
            </a:r>
            <a:r>
              <a:rPr lang="en-US" dirty="0" smtClean="0"/>
              <a:t>, food </a:t>
            </a:r>
            <a:r>
              <a:rPr lang="en-US" dirty="0" err="1" smtClean="0"/>
              <a:t>microscopist</a:t>
            </a:r>
            <a:r>
              <a:rPr lang="en-US" dirty="0" smtClean="0"/>
              <a:t>, Leatherhead Food Research</a:t>
            </a:r>
            <a:br>
              <a:rPr lang="en-US" dirty="0" smtClean="0"/>
            </a:br>
            <a:r>
              <a:rPr lang="en-US" b="1" dirty="0" smtClean="0"/>
              <a:t>Terry Jones</a:t>
            </a:r>
            <a:r>
              <a:rPr lang="en-US" dirty="0" smtClean="0"/>
              <a:t>, director of communications, Food and Drink Federation</a:t>
            </a:r>
          </a:p>
          <a:p>
            <a:r>
              <a:rPr lang="en-US" b="1" dirty="0" smtClean="0"/>
              <a:t>Ian </a:t>
            </a:r>
            <a:r>
              <a:rPr lang="en-US" b="1" dirty="0" err="1" smtClean="0"/>
              <a:t>Illuminato</a:t>
            </a:r>
            <a:r>
              <a:rPr lang="en-US" dirty="0" smtClean="0"/>
              <a:t>, Friends of the Earth</a:t>
            </a:r>
          </a:p>
          <a:p>
            <a:r>
              <a:rPr lang="en-CA" dirty="0" smtClean="0"/>
              <a:t>Roundtable discussion on </a:t>
            </a:r>
            <a:r>
              <a:rPr lang="en-CA" dirty="0" err="1" smtClean="0"/>
              <a:t>nano</a:t>
            </a:r>
            <a:r>
              <a:rPr lang="en-CA" dirty="0" smtClean="0"/>
              <a:t> &amp; agriculture (Oct. 2013.</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fontScale="70000" lnSpcReduction="20000"/>
          </a:bodyPr>
          <a:lstStyle/>
          <a:p>
            <a:r>
              <a:rPr lang="en-CA" dirty="0" smtClean="0"/>
              <a:t>Dr. Robert Langer</a:t>
            </a:r>
          </a:p>
          <a:p>
            <a:pPr lvl="1"/>
            <a:r>
              <a:rPr lang="en-US" dirty="0" smtClean="0"/>
              <a:t>Lim, J., Bertrand, N., Valencia, P., Rhee, M., Langer, R., Jon, S., </a:t>
            </a:r>
            <a:r>
              <a:rPr lang="en-US" dirty="0" err="1" smtClean="0"/>
              <a:t>Farokhzad</a:t>
            </a:r>
            <a:r>
              <a:rPr lang="en-US" dirty="0" smtClean="0"/>
              <a:t>, O. and </a:t>
            </a:r>
            <a:r>
              <a:rPr lang="en-US" dirty="0" err="1" smtClean="0"/>
              <a:t>Karnik</a:t>
            </a:r>
            <a:r>
              <a:rPr lang="en-US" dirty="0" smtClean="0"/>
              <a:t>, R., Parallel </a:t>
            </a:r>
            <a:r>
              <a:rPr lang="en-US" dirty="0" err="1" smtClean="0"/>
              <a:t>Microfluidic</a:t>
            </a:r>
            <a:r>
              <a:rPr lang="en-US" dirty="0" smtClean="0"/>
              <a:t> Synthesis of Size-Tunable Polymeric </a:t>
            </a:r>
            <a:r>
              <a:rPr lang="en-US" dirty="0" err="1" smtClean="0"/>
              <a:t>Nanoparticles</a:t>
            </a:r>
            <a:r>
              <a:rPr lang="en-US" dirty="0" smtClean="0"/>
              <a:t> using 3D flow focusing towards </a:t>
            </a:r>
            <a:r>
              <a:rPr lang="en-US" i="1" dirty="0" smtClean="0"/>
              <a:t>in vivo</a:t>
            </a:r>
            <a:r>
              <a:rPr lang="en-US" dirty="0" smtClean="0"/>
              <a:t> study, </a:t>
            </a:r>
            <a:r>
              <a:rPr lang="en-US" u="sng" dirty="0" err="1" smtClean="0"/>
              <a:t>Nanomedicine</a:t>
            </a:r>
            <a:r>
              <a:rPr lang="en-US" u="sng" dirty="0" smtClean="0"/>
              <a:t>: Nanotechnology, Biology and Medicine</a:t>
            </a:r>
            <a:r>
              <a:rPr lang="en-US" dirty="0" smtClean="0"/>
              <a:t>, 10:  401-409, 2014. PMID: 23969105. </a:t>
            </a:r>
          </a:p>
          <a:p>
            <a:pPr lvl="1"/>
            <a:r>
              <a:rPr lang="en-US" dirty="0" smtClean="0"/>
              <a:t>Yin, X., </a:t>
            </a:r>
            <a:r>
              <a:rPr lang="en-US" dirty="0" err="1" smtClean="0"/>
              <a:t>Farin</a:t>
            </a:r>
            <a:r>
              <a:rPr lang="en-US" dirty="0" smtClean="0"/>
              <a:t>, H., van Es, J., </a:t>
            </a:r>
            <a:r>
              <a:rPr lang="en-US" dirty="0" err="1" smtClean="0"/>
              <a:t>Clevers</a:t>
            </a:r>
            <a:r>
              <a:rPr lang="en-US" dirty="0" smtClean="0"/>
              <a:t>, H., Langer, R. and Karp, J., Niche-independent high-purity culture of Lgr5+ intestinal stem cells and their progeny, </a:t>
            </a:r>
            <a:r>
              <a:rPr lang="en-US" u="sng" dirty="0" smtClean="0"/>
              <a:t>Nature Methods</a:t>
            </a:r>
            <a:r>
              <a:rPr lang="en-US" dirty="0" smtClean="0"/>
              <a:t>, 11:  106-112, 2014. NIHMSID: 548435.</a:t>
            </a:r>
          </a:p>
          <a:p>
            <a:pPr lvl="1"/>
            <a:r>
              <a:rPr lang="en-US" dirty="0" smtClean="0"/>
              <a:t>***Lang, N., Pereira, J., Lee, Y., </a:t>
            </a:r>
            <a:r>
              <a:rPr lang="en-US" dirty="0" err="1" smtClean="0"/>
              <a:t>Friehs</a:t>
            </a:r>
            <a:r>
              <a:rPr lang="en-US" dirty="0" smtClean="0"/>
              <a:t>, I., </a:t>
            </a:r>
            <a:r>
              <a:rPr lang="en-US" dirty="0" err="1" smtClean="0"/>
              <a:t>Vasilyev</a:t>
            </a:r>
            <a:r>
              <a:rPr lang="en-US" dirty="0" smtClean="0"/>
              <a:t>, N., </a:t>
            </a:r>
            <a:r>
              <a:rPr lang="en-US" dirty="0" err="1" smtClean="0"/>
              <a:t>Feins</a:t>
            </a:r>
            <a:r>
              <a:rPr lang="en-US" dirty="0" smtClean="0"/>
              <a:t>, E., </a:t>
            </a:r>
            <a:r>
              <a:rPr lang="en-US" dirty="0" err="1" smtClean="0"/>
              <a:t>Ablasser</a:t>
            </a:r>
            <a:r>
              <a:rPr lang="en-US" dirty="0" smtClean="0"/>
              <a:t>, K., </a:t>
            </a:r>
            <a:r>
              <a:rPr lang="en-US" dirty="0" err="1" smtClean="0"/>
              <a:t>O’Cearbhaill</a:t>
            </a:r>
            <a:r>
              <a:rPr lang="en-US" dirty="0" smtClean="0"/>
              <a:t>, E., </a:t>
            </a:r>
            <a:r>
              <a:rPr lang="en-US" dirty="0" err="1" smtClean="0"/>
              <a:t>Xu</a:t>
            </a:r>
            <a:r>
              <a:rPr lang="en-US" dirty="0" smtClean="0"/>
              <a:t>, C., </a:t>
            </a:r>
            <a:r>
              <a:rPr lang="en-US" dirty="0" err="1" smtClean="0"/>
              <a:t>Fabozzo</a:t>
            </a:r>
            <a:r>
              <a:rPr lang="en-US" dirty="0" smtClean="0"/>
              <a:t>, A., </a:t>
            </a:r>
            <a:r>
              <a:rPr lang="en-US" dirty="0" err="1" smtClean="0"/>
              <a:t>Padera</a:t>
            </a:r>
            <a:r>
              <a:rPr lang="en-US" dirty="0" smtClean="0"/>
              <a:t>, R., Wasserman, S., </a:t>
            </a:r>
            <a:r>
              <a:rPr lang="en-US" dirty="0" err="1" smtClean="0"/>
              <a:t>Freudenthall</a:t>
            </a:r>
            <a:r>
              <a:rPr lang="en-US" dirty="0" smtClean="0"/>
              <a:t>, F., Ferreira, L., Langer, R., Karp, J. and del </a:t>
            </a:r>
            <a:r>
              <a:rPr lang="en-US" dirty="0" err="1" smtClean="0"/>
              <a:t>Nido</a:t>
            </a:r>
            <a:r>
              <a:rPr lang="en-US" dirty="0" smtClean="0"/>
              <a:t>, P., A blood-resistant surgical glue for minimally invasive repair of vessels and heart defects, </a:t>
            </a:r>
            <a:r>
              <a:rPr lang="en-US" u="sng" dirty="0" smtClean="0"/>
              <a:t>Science Translational Medicine</a:t>
            </a:r>
            <a:r>
              <a:rPr lang="en-US" dirty="0" smtClean="0"/>
              <a:t> 6:  218ra6, 2014 (cover article).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fontScale="70000" lnSpcReduction="20000"/>
          </a:bodyPr>
          <a:lstStyle/>
          <a:p>
            <a:r>
              <a:rPr lang="en-CA" dirty="0" smtClean="0"/>
              <a:t>Dr. Robert Langer</a:t>
            </a:r>
          </a:p>
          <a:p>
            <a:pPr lvl="1"/>
            <a:r>
              <a:rPr lang="en-US" dirty="0" err="1" smtClean="0"/>
              <a:t>Guo</a:t>
            </a:r>
            <a:r>
              <a:rPr lang="en-US" dirty="0" smtClean="0"/>
              <a:t>, Liang, Ma, M., Zhang, N., Langer, R., and Anderson, D., Stretchable polymeric </a:t>
            </a:r>
            <a:r>
              <a:rPr lang="en-US" dirty="0" err="1" smtClean="0"/>
              <a:t>multielectrode</a:t>
            </a:r>
            <a:r>
              <a:rPr lang="en-US" dirty="0" smtClean="0"/>
              <a:t> array for conformal neural interfacing, </a:t>
            </a:r>
            <a:r>
              <a:rPr lang="en-US" u="sng" dirty="0" smtClean="0"/>
              <a:t>Advanced Materials</a:t>
            </a:r>
            <a:r>
              <a:rPr lang="en-US" dirty="0" smtClean="0"/>
              <a:t>, 26:  1427-1433, 2014.</a:t>
            </a:r>
          </a:p>
          <a:p>
            <a:pPr lvl="1"/>
            <a:r>
              <a:rPr lang="en-US" dirty="0" err="1" smtClean="0"/>
              <a:t>Timko</a:t>
            </a:r>
            <a:r>
              <a:rPr lang="en-US" dirty="0" smtClean="0"/>
              <a:t>, B., </a:t>
            </a:r>
            <a:r>
              <a:rPr lang="en-US" dirty="0" err="1" smtClean="0"/>
              <a:t>Arruebo</a:t>
            </a:r>
            <a:r>
              <a:rPr lang="en-US" dirty="0" smtClean="0"/>
              <a:t>, M., </a:t>
            </a:r>
            <a:r>
              <a:rPr lang="en-US" dirty="0" err="1" smtClean="0"/>
              <a:t>Shankarappa</a:t>
            </a:r>
            <a:r>
              <a:rPr lang="en-US" dirty="0" smtClean="0"/>
              <a:t>, S., </a:t>
            </a:r>
            <a:r>
              <a:rPr lang="en-US" dirty="0" err="1" smtClean="0"/>
              <a:t>McAlvin</a:t>
            </a:r>
            <a:r>
              <a:rPr lang="en-US" dirty="0" smtClean="0"/>
              <a:t>, J., </a:t>
            </a:r>
            <a:r>
              <a:rPr lang="en-US" dirty="0" err="1" smtClean="0"/>
              <a:t>Okonkwo</a:t>
            </a:r>
            <a:r>
              <a:rPr lang="en-US" dirty="0" smtClean="0"/>
              <a:t>, O., Mizrahi, B., </a:t>
            </a:r>
            <a:r>
              <a:rPr lang="en-US" dirty="0" err="1" smtClean="0"/>
              <a:t>Stefanescu</a:t>
            </a:r>
            <a:r>
              <a:rPr lang="en-US" dirty="0" smtClean="0"/>
              <a:t>, C., Gomez, L., Zhu, J., Zhu, A., </a:t>
            </a:r>
            <a:r>
              <a:rPr lang="en-US" dirty="0" err="1" smtClean="0"/>
              <a:t>Santamaria</a:t>
            </a:r>
            <a:r>
              <a:rPr lang="en-US" dirty="0" smtClean="0"/>
              <a:t>, J., Langer, R. and </a:t>
            </a:r>
            <a:r>
              <a:rPr lang="en-US" dirty="0" err="1" smtClean="0"/>
              <a:t>Kohane</a:t>
            </a:r>
            <a:r>
              <a:rPr lang="en-US" dirty="0" smtClean="0"/>
              <a:t>, D., Near-infrared actuated devices for remotely controlled drug delivery, </a:t>
            </a:r>
            <a:r>
              <a:rPr lang="en-US" u="sng" dirty="0" smtClean="0"/>
              <a:t>Proceedings of the National Academy of Sciences</a:t>
            </a:r>
            <a:r>
              <a:rPr lang="en-US" dirty="0" smtClean="0"/>
              <a:t>, 111:  1349-1354, 2014. </a:t>
            </a:r>
          </a:p>
          <a:p>
            <a:pPr lvl="1"/>
            <a:r>
              <a:rPr lang="en-US" dirty="0" smtClean="0"/>
              <a:t>Kim, Y., </a:t>
            </a:r>
            <a:r>
              <a:rPr lang="en-US" dirty="0" err="1" smtClean="0"/>
              <a:t>Lobatto</a:t>
            </a:r>
            <a:r>
              <a:rPr lang="en-US" dirty="0" smtClean="0"/>
              <a:t>, M., Kawahara, T., Chung, B., </a:t>
            </a:r>
            <a:r>
              <a:rPr lang="en-US" dirty="0" err="1" smtClean="0"/>
              <a:t>Mieszawska</a:t>
            </a:r>
            <a:r>
              <a:rPr lang="en-US" dirty="0" smtClean="0"/>
              <a:t>, A., Sanchez-</a:t>
            </a:r>
            <a:r>
              <a:rPr lang="en-US" dirty="0" err="1" smtClean="0"/>
              <a:t>Gaytan</a:t>
            </a:r>
            <a:r>
              <a:rPr lang="en-US" dirty="0" smtClean="0"/>
              <a:t>, B., Fay, F., Senders, M., Calcagno, C., </a:t>
            </a:r>
            <a:r>
              <a:rPr lang="en-US" dirty="0" err="1" smtClean="0"/>
              <a:t>Becraft</a:t>
            </a:r>
            <a:r>
              <a:rPr lang="en-US" dirty="0" smtClean="0"/>
              <a:t>, J., </a:t>
            </a:r>
            <a:r>
              <a:rPr lang="en-US" dirty="0" err="1" smtClean="0"/>
              <a:t>Saung</a:t>
            </a:r>
            <a:r>
              <a:rPr lang="en-US" dirty="0" smtClean="0"/>
              <a:t>, M., Gordon, R., </a:t>
            </a:r>
            <a:r>
              <a:rPr lang="en-US" dirty="0" err="1" smtClean="0"/>
              <a:t>Stroes</a:t>
            </a:r>
            <a:r>
              <a:rPr lang="en-US" dirty="0" smtClean="0"/>
              <a:t>, E., Ma, M., </a:t>
            </a:r>
            <a:r>
              <a:rPr lang="en-US" dirty="0" err="1" smtClean="0"/>
              <a:t>Farokhzad</a:t>
            </a:r>
            <a:r>
              <a:rPr lang="en-US" dirty="0" smtClean="0"/>
              <a:t>, O., </a:t>
            </a:r>
            <a:r>
              <a:rPr lang="en-US" dirty="0" err="1" smtClean="0"/>
              <a:t>Fayad</a:t>
            </a:r>
            <a:r>
              <a:rPr lang="en-US" dirty="0" smtClean="0"/>
              <a:t>, Z., </a:t>
            </a:r>
            <a:r>
              <a:rPr lang="en-US" dirty="0" err="1" smtClean="0"/>
              <a:t>Mulder</a:t>
            </a:r>
            <a:r>
              <a:rPr lang="en-US" dirty="0" smtClean="0"/>
              <a:t>, W. and Langer, R., Probing </a:t>
            </a:r>
            <a:r>
              <a:rPr lang="en-US" dirty="0" err="1" smtClean="0"/>
              <a:t>nanoparticle</a:t>
            </a:r>
            <a:r>
              <a:rPr lang="en-US" dirty="0" smtClean="0"/>
              <a:t> translocation across the permeable endothelium in experimental atherosclerosis, </a:t>
            </a:r>
            <a:r>
              <a:rPr lang="en-US" u="sng" dirty="0" smtClean="0"/>
              <a:t>Proceedings of the National Academy of Sciences</a:t>
            </a:r>
            <a:r>
              <a:rPr lang="en-US" dirty="0" smtClean="0"/>
              <a:t> 111:  1078-1083, 2014</a:t>
            </a:r>
            <a:endParaRPr lang="en-CA"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fontScale="70000" lnSpcReduction="20000"/>
          </a:bodyPr>
          <a:lstStyle/>
          <a:p>
            <a:r>
              <a:rPr lang="en-CA" dirty="0" smtClean="0"/>
              <a:t>Dr. Robert Langer (co-author)</a:t>
            </a:r>
            <a:endParaRPr lang="en-US" dirty="0" smtClean="0"/>
          </a:p>
          <a:p>
            <a:r>
              <a:rPr lang="en-US" dirty="0" smtClean="0"/>
              <a:t>“About 40,000 babies are born with congenital heart defects in the United States annually, and those that require treatment are plagued with multiple surgeries to deliver or replace non-degradable implants that do not grow with young patients,” says Jeffrey Karp, PhD, Division of Biomedical Engineering, BWH Department of Medicine, co-senior study author of a new study that may improve how surgeons treat congenital heart defects. …</a:t>
            </a:r>
          </a:p>
          <a:p>
            <a:r>
              <a:rPr lang="en-US" dirty="0" smtClean="0"/>
              <a:t>In the preclinical study, researchers from Boston Children’s Hospital, BWH and Massachusetts Institute of Technology (MIT) developed a bio-inspired adhesive that could rapidly attach biodegradable patches inside a beating heart — in the exact place where congenital holes in the heart occur, such as with ventricular heart defects.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Blood-Resistant Surgical Glue for Minimally Invasive Repair of Vessels and Heart Defects by Nora Lang, Maria J. Pereira, </a:t>
            </a:r>
            <a:r>
              <a:rPr lang="en-US" dirty="0" err="1" smtClean="0"/>
              <a:t>Yuhan</a:t>
            </a:r>
            <a:r>
              <a:rPr lang="en-US" dirty="0" smtClean="0"/>
              <a:t> Lee, </a:t>
            </a:r>
            <a:r>
              <a:rPr lang="en-US" dirty="0" err="1" smtClean="0"/>
              <a:t>Ingeborg</a:t>
            </a:r>
            <a:r>
              <a:rPr lang="en-US" dirty="0" smtClean="0"/>
              <a:t> </a:t>
            </a:r>
            <a:r>
              <a:rPr lang="en-US" dirty="0" err="1" smtClean="0"/>
              <a:t>Friehs</a:t>
            </a:r>
            <a:r>
              <a:rPr lang="en-US" dirty="0" smtClean="0"/>
              <a:t>, </a:t>
            </a:r>
            <a:r>
              <a:rPr lang="en-US" dirty="0" err="1" smtClean="0"/>
              <a:t>Nikolay</a:t>
            </a:r>
            <a:r>
              <a:rPr lang="en-US" dirty="0" smtClean="0"/>
              <a:t> V. </a:t>
            </a:r>
            <a:r>
              <a:rPr lang="en-US" dirty="0" err="1" smtClean="0"/>
              <a:t>Vasilyev</a:t>
            </a:r>
            <a:r>
              <a:rPr lang="en-US" dirty="0" smtClean="0"/>
              <a:t>, Eric N. </a:t>
            </a:r>
            <a:r>
              <a:rPr lang="en-US" dirty="0" err="1" smtClean="0"/>
              <a:t>Feins</a:t>
            </a:r>
            <a:r>
              <a:rPr lang="en-US" dirty="0" smtClean="0"/>
              <a:t>, </a:t>
            </a:r>
            <a:r>
              <a:rPr lang="en-US" dirty="0" err="1" smtClean="0"/>
              <a:t>Klemens</a:t>
            </a:r>
            <a:r>
              <a:rPr lang="en-US" dirty="0" smtClean="0"/>
              <a:t> </a:t>
            </a:r>
            <a:r>
              <a:rPr lang="en-US" dirty="0" err="1" smtClean="0"/>
              <a:t>Ablasser</a:t>
            </a:r>
            <a:r>
              <a:rPr lang="en-US" dirty="0" smtClean="0"/>
              <a:t>, </a:t>
            </a:r>
            <a:r>
              <a:rPr lang="en-US" dirty="0" err="1" smtClean="0"/>
              <a:t>Eoin</a:t>
            </a:r>
            <a:r>
              <a:rPr lang="en-US" dirty="0" smtClean="0"/>
              <a:t> D. </a:t>
            </a:r>
            <a:r>
              <a:rPr lang="en-US" dirty="0" err="1" smtClean="0"/>
              <a:t>O’Cearbhaill</a:t>
            </a:r>
            <a:r>
              <a:rPr lang="en-US" dirty="0" smtClean="0"/>
              <a:t>, </a:t>
            </a:r>
            <a:r>
              <a:rPr lang="en-US" dirty="0" err="1" smtClean="0"/>
              <a:t>Chenjie</a:t>
            </a:r>
            <a:r>
              <a:rPr lang="en-US" dirty="0" smtClean="0"/>
              <a:t> </a:t>
            </a:r>
            <a:r>
              <a:rPr lang="en-US" dirty="0" err="1" smtClean="0"/>
              <a:t>Xu</a:t>
            </a:r>
            <a:r>
              <a:rPr lang="en-US" dirty="0" smtClean="0"/>
              <a:t>, </a:t>
            </a:r>
            <a:r>
              <a:rPr lang="en-US" dirty="0" err="1" smtClean="0"/>
              <a:t>Assunta</a:t>
            </a:r>
            <a:r>
              <a:rPr lang="en-US" dirty="0" smtClean="0"/>
              <a:t> </a:t>
            </a:r>
            <a:r>
              <a:rPr lang="en-US" dirty="0" err="1" smtClean="0"/>
              <a:t>Fabozzo</a:t>
            </a:r>
            <a:r>
              <a:rPr lang="en-US" dirty="0" smtClean="0"/>
              <a:t>, Robert </a:t>
            </a:r>
            <a:r>
              <a:rPr lang="en-US" dirty="0" err="1" smtClean="0"/>
              <a:t>Padera</a:t>
            </a:r>
            <a:r>
              <a:rPr lang="en-US" dirty="0" smtClean="0"/>
              <a:t>, Steve Wasserman, Franz </a:t>
            </a:r>
            <a:r>
              <a:rPr lang="en-US" dirty="0" err="1" smtClean="0"/>
              <a:t>Freudenthal</a:t>
            </a:r>
            <a:r>
              <a:rPr lang="en-US" dirty="0" smtClean="0"/>
              <a:t>, </a:t>
            </a:r>
            <a:r>
              <a:rPr lang="en-US" dirty="0" err="1" smtClean="0"/>
              <a:t>Lino</a:t>
            </a:r>
            <a:r>
              <a:rPr lang="en-US" dirty="0" smtClean="0"/>
              <a:t> S. Ferreira, Robert Langer, Jeffrey M. Karp, and Pedro J. del </a:t>
            </a:r>
            <a:r>
              <a:rPr lang="en-US" dirty="0" err="1" smtClean="0"/>
              <a:t>Nido</a:t>
            </a:r>
            <a:r>
              <a:rPr lang="en-US" dirty="0" smtClean="0"/>
              <a:t>. </a:t>
            </a:r>
            <a:r>
              <a:rPr lang="en-US" dirty="0" err="1" smtClean="0"/>
              <a:t>Sci</a:t>
            </a:r>
            <a:r>
              <a:rPr lang="en-US" dirty="0" smtClean="0"/>
              <a:t> </a:t>
            </a:r>
            <a:r>
              <a:rPr lang="en-US" dirty="0" err="1" smtClean="0"/>
              <a:t>Transl</a:t>
            </a:r>
            <a:r>
              <a:rPr lang="en-US" dirty="0" smtClean="0"/>
              <a:t> Med 8 January 2014: Vol. 6, Issue 218, p. 218ra6 Sci. Transl. Med. DOI: 10.1126/scitranslmed.3006557</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fontScale="85000" lnSpcReduction="20000"/>
          </a:bodyPr>
          <a:lstStyle/>
          <a:p>
            <a:r>
              <a:rPr lang="en-CA" dirty="0" err="1" smtClean="0"/>
              <a:t>MIT.nano</a:t>
            </a:r>
            <a:endParaRPr lang="en-CA" dirty="0" smtClean="0"/>
          </a:p>
          <a:p>
            <a:pPr lvl="1"/>
            <a:r>
              <a:rPr lang="en-US" dirty="0" smtClean="0"/>
              <a:t>“If you have your hands on the right tools,” says MIT President L. Rafael </a:t>
            </a:r>
            <a:r>
              <a:rPr lang="en-US" dirty="0" err="1" smtClean="0"/>
              <a:t>Reif</a:t>
            </a:r>
            <a:r>
              <a:rPr lang="en-US" dirty="0" smtClean="0"/>
              <a:t>, “we believe even big problems have answers.” And, he adds, “A state-of-the-art </a:t>
            </a:r>
            <a:r>
              <a:rPr lang="en-US" dirty="0" err="1" smtClean="0"/>
              <a:t>nano</a:t>
            </a:r>
            <a:r>
              <a:rPr lang="en-US" dirty="0" smtClean="0"/>
              <a:t> facility is the highest priority for MIT, because </a:t>
            </a:r>
            <a:r>
              <a:rPr lang="en-US" dirty="0" err="1" smtClean="0"/>
              <a:t>nanoscience</a:t>
            </a:r>
            <a:r>
              <a:rPr lang="en-US" dirty="0" smtClean="0"/>
              <a:t> and nanotechnology are omnipresent in innovation today.”</a:t>
            </a:r>
          </a:p>
          <a:p>
            <a:pPr lvl="1"/>
            <a:r>
              <a:rPr lang="en-US" dirty="0" err="1" smtClean="0"/>
              <a:t>MIT.nano</a:t>
            </a:r>
            <a:r>
              <a:rPr lang="en-US" dirty="0" smtClean="0"/>
              <a:t> will house two interconnected floors of </a:t>
            </a:r>
            <a:r>
              <a:rPr lang="en-US" dirty="0" err="1" smtClean="0"/>
              <a:t>cleanroom</a:t>
            </a:r>
            <a:r>
              <a:rPr lang="en-US" dirty="0" smtClean="0"/>
              <a:t> laboratories containing fabrication spaces and materials growth laboratories, greatly expanding the Institute’s capacity for research involving components that are measured in billionths of a meter — a scale at which cleanliness is paramount, as even a single speck of dust vastly exceeds the </a:t>
            </a:r>
            <a:r>
              <a:rPr lang="en-US" dirty="0" err="1" smtClean="0"/>
              <a:t>nanoscale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 The building will also include the “quietest” space on campus — a floor optimized for low vibration and minimal electromagnetic interference, dedicated to advanced imaging technologies … </a:t>
            </a:r>
          </a:p>
          <a:p>
            <a:pPr marL="342900" lvl="1" indent="-342900">
              <a:buFont typeface="Arial" pitchFamily="34" charset="0"/>
              <a:buChar char="•"/>
            </a:pPr>
            <a:r>
              <a:rPr lang="en-US" dirty="0" smtClean="0"/>
              <a:t>The four-level </a:t>
            </a:r>
            <a:r>
              <a:rPr lang="en-US" dirty="0" err="1" smtClean="0"/>
              <a:t>MIT.nano</a:t>
            </a:r>
            <a:r>
              <a:rPr lang="en-US" dirty="0" smtClean="0"/>
              <a:t> will replace the existing Building 12, and will retain its number, occupying a space alongside the iconic Great Dome. …</a:t>
            </a:r>
          </a:p>
          <a:p>
            <a:pPr marL="342900" lvl="1" indent="-342900">
              <a:buFont typeface="Arial" pitchFamily="34" charset="0"/>
              <a:buChar char="•"/>
            </a:pPr>
            <a:r>
              <a:rPr lang="en-US" dirty="0" smtClean="0"/>
              <a:t>(</a:t>
            </a:r>
            <a:r>
              <a:rPr lang="en-US" dirty="0" smtClean="0">
                <a:hlinkClick r:id="rId2"/>
              </a:rPr>
              <a:t>http://www.frogheart.ca/?p=13247</a:t>
            </a:r>
            <a:r>
              <a:rPr lang="en-US" dirty="0" smtClean="0"/>
              <a:t>) May 2014</a:t>
            </a:r>
          </a:p>
          <a:p>
            <a:pPr marL="342900" lvl="1" indent="-342900">
              <a:buFont typeface="Arial" pitchFamily="34" charset="0"/>
              <a:buChar char="•"/>
            </a:pPr>
            <a:r>
              <a:rPr lang="en-CA" dirty="0" smtClean="0"/>
              <a:t>Opening: 2018</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a:bodyPr>
          <a:lstStyle/>
          <a:p>
            <a:r>
              <a:rPr lang="en-CA" dirty="0" smtClean="0"/>
              <a:t>Mexico</a:t>
            </a:r>
          </a:p>
          <a:p>
            <a:pPr lvl="1"/>
            <a:r>
              <a:rPr lang="en-US" dirty="0" smtClean="0"/>
              <a:t>MIT has established a formal relationship with </a:t>
            </a:r>
            <a:r>
              <a:rPr lang="en-US" dirty="0" err="1" smtClean="0"/>
              <a:t>Tecnológico</a:t>
            </a:r>
            <a:r>
              <a:rPr lang="en-US" dirty="0" smtClean="0"/>
              <a:t> de Monterrey, one of Latin America’s largest universities, to bring students and faculty from Mexico to Cambridge [Massachusetts, US] for fellowships, internships, and research stays in MIT labs and centers. The agreement will initially focus on research at the frontier of </a:t>
            </a:r>
            <a:r>
              <a:rPr lang="en-US" dirty="0" err="1" smtClean="0"/>
              <a:t>nanoscience</a:t>
            </a:r>
            <a:r>
              <a:rPr lang="en-US" dirty="0" smtClean="0"/>
              <a:t> and nanotechnology. (</a:t>
            </a:r>
            <a:r>
              <a:rPr lang="en-US" dirty="0" smtClean="0">
                <a:hlinkClick r:id="rId2"/>
              </a:rPr>
              <a:t>http://www.frogheart.ca/?p=15075</a:t>
            </a:r>
            <a:r>
              <a:rPr lang="en-US" dirty="0" smtClean="0"/>
              <a:t> Nov. 3, 2014)</a:t>
            </a:r>
            <a:endParaRPr lang="en-CA"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Massachusetts</a:t>
            </a:r>
            <a:endParaRPr lang="en-US" dirty="0"/>
          </a:p>
        </p:txBody>
      </p:sp>
      <p:sp>
        <p:nvSpPr>
          <p:cNvPr id="3" name="Content Placeholder 2"/>
          <p:cNvSpPr>
            <a:spLocks noGrp="1"/>
          </p:cNvSpPr>
          <p:nvPr>
            <p:ph idx="1"/>
          </p:nvPr>
        </p:nvSpPr>
        <p:spPr/>
        <p:txBody>
          <a:bodyPr>
            <a:normAutofit/>
          </a:bodyPr>
          <a:lstStyle/>
          <a:p>
            <a:r>
              <a:rPr lang="en-CA" dirty="0" smtClean="0"/>
              <a:t>MIT Institute of Soldier Nanotechnologies</a:t>
            </a:r>
            <a:endParaRPr lang="en-US" dirty="0" smtClean="0"/>
          </a:p>
          <a:p>
            <a:pPr lvl="1"/>
            <a:r>
              <a:rPr lang="en-US" dirty="0" smtClean="0"/>
              <a:t>The Institute for Soldier Nanotechnologies is a team — MIT, the Army, and industry – working together to discover and field technologies that dramatically advance Soldier protection and survivability capabilities.</a:t>
            </a:r>
            <a:endParaRPr lang="en-CA" b="1" dirty="0" smtClean="0"/>
          </a:p>
          <a:p>
            <a:r>
              <a:rPr lang="en-CA" dirty="0" smtClean="0"/>
              <a:t>http://isnweb.mit.edu/</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Many other centres in the US</a:t>
            </a:r>
            <a:endParaRPr lang="en-US" dirty="0"/>
          </a:p>
        </p:txBody>
      </p:sp>
      <p:sp>
        <p:nvSpPr>
          <p:cNvPr id="3" name="Content Placeholder 2"/>
          <p:cNvSpPr>
            <a:spLocks noGrp="1"/>
          </p:cNvSpPr>
          <p:nvPr>
            <p:ph idx="1"/>
          </p:nvPr>
        </p:nvSpPr>
        <p:spPr/>
        <p:txBody>
          <a:bodyPr>
            <a:normAutofit lnSpcReduction="10000"/>
          </a:bodyPr>
          <a:lstStyle/>
          <a:p>
            <a:r>
              <a:rPr lang="en-CA" dirty="0" smtClean="0"/>
              <a:t>Maryland</a:t>
            </a:r>
          </a:p>
          <a:p>
            <a:r>
              <a:rPr lang="en-CA" dirty="0" smtClean="0"/>
              <a:t>Utah</a:t>
            </a:r>
          </a:p>
          <a:p>
            <a:r>
              <a:rPr lang="en-CA" dirty="0" smtClean="0"/>
              <a:t>Georgia</a:t>
            </a:r>
          </a:p>
          <a:p>
            <a:r>
              <a:rPr lang="en-CA" dirty="0" smtClean="0"/>
              <a:t>Michigan</a:t>
            </a:r>
          </a:p>
          <a:p>
            <a:r>
              <a:rPr lang="en-CA" dirty="0" smtClean="0"/>
              <a:t>Oregon</a:t>
            </a:r>
          </a:p>
          <a:p>
            <a:r>
              <a:rPr lang="en-CA" dirty="0" smtClean="0"/>
              <a:t>North Carolina</a:t>
            </a:r>
          </a:p>
          <a:p>
            <a:pPr lvl="1"/>
            <a:r>
              <a:rPr lang="en-US" dirty="0" smtClean="0">
                <a:hlinkClick r:id="rId2"/>
              </a:rPr>
              <a:t>http://www.frogheart.ca/?p=9394</a:t>
            </a:r>
            <a:r>
              <a:rPr lang="en-US" dirty="0" smtClean="0"/>
              <a:t>  Two silver studies: </a:t>
            </a:r>
            <a:r>
              <a:rPr lang="en-US" dirty="0" err="1" smtClean="0"/>
              <a:t>mesocosm</a:t>
            </a:r>
            <a:r>
              <a:rPr lang="en-US" dirty="0" smtClean="0"/>
              <a:t> at Duke &amp; Finland/Estonia study (2013)</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 and </a:t>
            </a:r>
            <a:r>
              <a:rPr lang="en-CA" dirty="0" err="1" smtClean="0"/>
              <a:t>nano</a:t>
            </a:r>
            <a:endParaRPr lang="en-US" dirty="0"/>
          </a:p>
        </p:txBody>
      </p:sp>
      <p:sp>
        <p:nvSpPr>
          <p:cNvPr id="3" name="Content Placeholder 2"/>
          <p:cNvSpPr>
            <a:spLocks noGrp="1"/>
          </p:cNvSpPr>
          <p:nvPr>
            <p:ph idx="1"/>
          </p:nvPr>
        </p:nvSpPr>
        <p:spPr/>
        <p:txBody>
          <a:bodyPr>
            <a:normAutofit fontScale="85000" lnSpcReduction="10000"/>
          </a:bodyPr>
          <a:lstStyle/>
          <a:p>
            <a:r>
              <a:rPr lang="en-CA" dirty="0" smtClean="0"/>
              <a:t>No national strategy</a:t>
            </a:r>
          </a:p>
          <a:p>
            <a:r>
              <a:rPr lang="en-CA" dirty="0" smtClean="0"/>
              <a:t>National Institute of </a:t>
            </a:r>
            <a:r>
              <a:rPr lang="en-CA" dirty="0" err="1" smtClean="0"/>
              <a:t>Nanotechology</a:t>
            </a:r>
            <a:r>
              <a:rPr lang="en-CA" dirty="0" smtClean="0"/>
              <a:t> (a Canada National Research Council Institute) on University of Alberta campus (Edmonton)</a:t>
            </a:r>
          </a:p>
          <a:p>
            <a:r>
              <a:rPr lang="en-CA" dirty="0" smtClean="0"/>
              <a:t>Initially developed as a ½ and ½ (provincial/federal)</a:t>
            </a:r>
          </a:p>
          <a:p>
            <a:r>
              <a:rPr lang="en-US" dirty="0" err="1" smtClean="0"/>
              <a:t>NanoCommunity</a:t>
            </a:r>
            <a:r>
              <a:rPr lang="en-US" dirty="0" smtClean="0"/>
              <a:t> Canada Research Network is a community of nanotechnology researchers, medical institutes, pharmaceutical and diagnostic companies and government organizations committed to sharing knowledge. (closed website: nanocomm.org)</a:t>
            </a:r>
            <a:endParaRPr lang="en-CA"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Food, </a:t>
            </a:r>
            <a:r>
              <a:rPr lang="en-CA" dirty="0" err="1" smtClean="0"/>
              <a:t>nano</a:t>
            </a:r>
            <a:r>
              <a:rPr lang="en-CA" dirty="0" smtClean="0"/>
              <a:t>, and agriculture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Audience member Hilary Sutcliffe, director of the Matter think tank on responsible innovation, was keen to </a:t>
            </a:r>
            <a:r>
              <a:rPr lang="en-US" dirty="0" err="1" smtClean="0"/>
              <a:t>emphasise</a:t>
            </a:r>
            <a:r>
              <a:rPr lang="en-US" dirty="0" smtClean="0"/>
              <a:t> the limits of nanotechnology in food. “If we’re really lucky, we might get </a:t>
            </a:r>
            <a:r>
              <a:rPr lang="en-US" dirty="0" err="1" smtClean="0"/>
              <a:t>nanosalt</a:t>
            </a:r>
            <a:r>
              <a:rPr lang="en-US" dirty="0" smtClean="0"/>
              <a:t> and a couple of </a:t>
            </a:r>
            <a:r>
              <a:rPr lang="en-US" dirty="0" err="1" smtClean="0"/>
              <a:t>nano</a:t>
            </a:r>
            <a:r>
              <a:rPr lang="en-US" dirty="0" smtClean="0"/>
              <a:t>-encapsulated vitamins that go in products,” she told the panel, describing her disappointment in the progress of nanotechnology in food to date.</a:t>
            </a:r>
          </a:p>
          <a:p>
            <a:r>
              <a:rPr lang="en-US" dirty="0" smtClean="0"/>
              <a:t>Sutcliffe explained that these limited applications are expensive and not that useful: manufacturers would rather just reduce salt content than pay for </a:t>
            </a:r>
            <a:r>
              <a:rPr lang="en-US" dirty="0" err="1" smtClean="0"/>
              <a:t>nanosalt</a:t>
            </a:r>
            <a:r>
              <a:rPr lang="en-US" dirty="0" smtClean="0"/>
              <a:t>, and vitamins and </a:t>
            </a:r>
            <a:r>
              <a:rPr lang="en-US" dirty="0" err="1" smtClean="0"/>
              <a:t>flavourings</a:t>
            </a:r>
            <a:r>
              <a:rPr lang="en-US" dirty="0" smtClean="0"/>
              <a:t> do not need to be </a:t>
            </a:r>
            <a:r>
              <a:rPr lang="en-US" dirty="0" err="1" smtClean="0"/>
              <a:t>nano</a:t>
            </a:r>
            <a:r>
              <a:rPr lang="en-US" dirty="0" smtClean="0"/>
              <a:t>-encapsulated because they can be added to foods at the </a:t>
            </a:r>
            <a:r>
              <a:rPr lang="en-US" dirty="0" err="1" smtClean="0"/>
              <a:t>microscale</a:t>
            </a:r>
            <a:r>
              <a:rPr lang="en-US" dirty="0" smtClean="0"/>
              <a:t>, rather than at the </a:t>
            </a:r>
            <a:r>
              <a:rPr lang="en-US" dirty="0" err="1" smtClean="0"/>
              <a:t>nano</a:t>
            </a:r>
            <a:r>
              <a:rPr lang="en-US" dirty="0" smtClean="0"/>
              <a:t>-level, which is one thousand times smaller.</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 and </a:t>
            </a:r>
            <a:r>
              <a:rPr lang="en-CA" dirty="0" err="1" smtClean="0"/>
              <a:t>nano</a:t>
            </a:r>
            <a:endParaRPr lang="en-US" dirty="0"/>
          </a:p>
        </p:txBody>
      </p:sp>
      <p:sp>
        <p:nvSpPr>
          <p:cNvPr id="3" name="Content Placeholder 2"/>
          <p:cNvSpPr>
            <a:spLocks noGrp="1"/>
          </p:cNvSpPr>
          <p:nvPr>
            <p:ph idx="1"/>
          </p:nvPr>
        </p:nvSpPr>
        <p:spPr/>
        <p:txBody>
          <a:bodyPr>
            <a:normAutofit fontScale="92500" lnSpcReduction="20000"/>
          </a:bodyPr>
          <a:lstStyle/>
          <a:p>
            <a:r>
              <a:rPr lang="en-CA" dirty="0" smtClean="0"/>
              <a:t>Two most active ‘</a:t>
            </a:r>
            <a:r>
              <a:rPr lang="en-CA" dirty="0" err="1" smtClean="0"/>
              <a:t>nano</a:t>
            </a:r>
            <a:r>
              <a:rPr lang="en-CA" dirty="0" smtClean="0"/>
              <a:t>’ provinces are</a:t>
            </a:r>
          </a:p>
          <a:p>
            <a:r>
              <a:rPr lang="en-CA" dirty="0" smtClean="0"/>
              <a:t>Alberta </a:t>
            </a:r>
          </a:p>
          <a:p>
            <a:pPr lvl="1"/>
            <a:r>
              <a:rPr lang="en-CA" dirty="0" smtClean="0"/>
              <a:t>(</a:t>
            </a:r>
            <a:r>
              <a:rPr lang="en-CA" dirty="0" err="1" smtClean="0"/>
              <a:t>nanoAlberta</a:t>
            </a:r>
            <a:r>
              <a:rPr lang="en-CA" dirty="0" smtClean="0"/>
              <a:t> became part of Alberta Innovates Technology Futures: </a:t>
            </a:r>
            <a:r>
              <a:rPr lang="en-CA" dirty="0" smtClean="0">
                <a:hlinkClick r:id="rId2"/>
              </a:rPr>
              <a:t>http://www.albertatechfutures.ca/nanoalberta.aspx</a:t>
            </a:r>
            <a:r>
              <a:rPr lang="en-CA" dirty="0" smtClean="0"/>
              <a:t>)</a:t>
            </a:r>
          </a:p>
          <a:p>
            <a:pPr lvl="1"/>
            <a:r>
              <a:rPr lang="en-CA" dirty="0" smtClean="0"/>
              <a:t>Ingenuity Lab (</a:t>
            </a:r>
            <a:r>
              <a:rPr lang="en-CA" dirty="0" smtClean="0">
                <a:hlinkClick r:id="rId3"/>
              </a:rPr>
              <a:t>http://ingenuitylab.ca/</a:t>
            </a:r>
            <a:r>
              <a:rPr lang="en-CA" dirty="0" smtClean="0"/>
              <a:t>)</a:t>
            </a:r>
          </a:p>
          <a:p>
            <a:pPr lvl="1"/>
            <a:r>
              <a:rPr lang="en-US" dirty="0" smtClean="0"/>
              <a:t>ACAMP (Alberta Centre for Advanced MNT Products) http://www.acamp.ca/</a:t>
            </a:r>
          </a:p>
          <a:p>
            <a:pPr lvl="1"/>
            <a:r>
              <a:rPr lang="en-CA" dirty="0" smtClean="0"/>
              <a:t>Nanotechnology and the community (</a:t>
            </a:r>
            <a:r>
              <a:rPr lang="en-CA" dirty="0" smtClean="0">
                <a:hlinkClick r:id="rId4"/>
              </a:rPr>
              <a:t>http://www.crsc.ualberta.ca/Research/Nano-community.aspx</a:t>
            </a:r>
            <a:r>
              <a:rPr lang="en-CA" dirty="0" smtClean="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 and </a:t>
            </a:r>
            <a:r>
              <a:rPr lang="en-CA" dirty="0" err="1" smtClean="0"/>
              <a:t>nano</a:t>
            </a:r>
            <a:endParaRPr lang="en-US" dirty="0"/>
          </a:p>
        </p:txBody>
      </p:sp>
      <p:sp>
        <p:nvSpPr>
          <p:cNvPr id="3" name="Content Placeholder 2"/>
          <p:cNvSpPr>
            <a:spLocks noGrp="1"/>
          </p:cNvSpPr>
          <p:nvPr>
            <p:ph idx="1"/>
          </p:nvPr>
        </p:nvSpPr>
        <p:spPr/>
        <p:txBody>
          <a:bodyPr>
            <a:normAutofit/>
          </a:bodyPr>
          <a:lstStyle/>
          <a:p>
            <a:r>
              <a:rPr lang="en-CA" dirty="0" smtClean="0"/>
              <a:t>Québec</a:t>
            </a:r>
            <a:endParaRPr lang="en-US" dirty="0" smtClean="0"/>
          </a:p>
          <a:p>
            <a:pPr lvl="1"/>
            <a:r>
              <a:rPr lang="en-CA" dirty="0" err="1" smtClean="0"/>
              <a:t>NanoQuébec</a:t>
            </a:r>
            <a:r>
              <a:rPr lang="en-CA" dirty="0" smtClean="0"/>
              <a:t> (http://www.nanoquebec.ca/en/)</a:t>
            </a:r>
          </a:p>
          <a:p>
            <a:pPr lvl="1"/>
            <a:r>
              <a:rPr lang="en-CA" dirty="0" err="1" smtClean="0"/>
              <a:t>FPInnovations</a:t>
            </a:r>
            <a:r>
              <a:rPr lang="en-CA" dirty="0" smtClean="0"/>
              <a:t> (developed and gave Canada a lead in </a:t>
            </a:r>
            <a:r>
              <a:rPr lang="en-CA" dirty="0" err="1" smtClean="0"/>
              <a:t>nanocrystalline</a:t>
            </a:r>
            <a:r>
              <a:rPr lang="en-CA" dirty="0" smtClean="0"/>
              <a:t> cellulose/cellulose </a:t>
            </a:r>
            <a:r>
              <a:rPr lang="en-CA" dirty="0" err="1" smtClean="0"/>
              <a:t>nanocrystals</a:t>
            </a:r>
            <a:r>
              <a:rPr lang="en-CA" dirty="0" smtClean="0"/>
              <a:t>)</a:t>
            </a:r>
          </a:p>
          <a:p>
            <a:pPr lvl="1"/>
            <a:r>
              <a:rPr lang="en-CA" dirty="0" err="1" smtClean="0"/>
              <a:t>CelluForce</a:t>
            </a:r>
            <a:r>
              <a:rPr lang="en-CA" dirty="0" smtClean="0"/>
              <a:t> (joint </a:t>
            </a:r>
            <a:r>
              <a:rPr lang="en-CA" dirty="0" err="1" smtClean="0"/>
              <a:t>FPInnovations</a:t>
            </a:r>
            <a:r>
              <a:rPr lang="en-CA" dirty="0" smtClean="0"/>
              <a:t>/Domtar initiative)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 and </a:t>
            </a:r>
            <a:r>
              <a:rPr lang="en-CA" dirty="0" err="1" smtClean="0"/>
              <a:t>nano</a:t>
            </a:r>
            <a:endParaRPr lang="en-US" dirty="0"/>
          </a:p>
        </p:txBody>
      </p:sp>
      <p:sp>
        <p:nvSpPr>
          <p:cNvPr id="3" name="Content Placeholder 2"/>
          <p:cNvSpPr>
            <a:spLocks noGrp="1"/>
          </p:cNvSpPr>
          <p:nvPr>
            <p:ph idx="1"/>
          </p:nvPr>
        </p:nvSpPr>
        <p:spPr/>
        <p:txBody>
          <a:bodyPr>
            <a:normAutofit fontScale="85000" lnSpcReduction="20000"/>
          </a:bodyPr>
          <a:lstStyle/>
          <a:p>
            <a:r>
              <a:rPr lang="en-CA" dirty="0" smtClean="0"/>
              <a:t>Québec  Research</a:t>
            </a:r>
          </a:p>
          <a:p>
            <a:pPr lvl="1"/>
            <a:r>
              <a:rPr lang="en-US" dirty="0" smtClean="0"/>
              <a:t>Applying a thin film of metallic oxide significantly boosts the performance of solar panel cells—as recently demonstrated by Professor Federico </a:t>
            </a:r>
            <a:r>
              <a:rPr lang="en-US" dirty="0" err="1" smtClean="0"/>
              <a:t>Rosei</a:t>
            </a:r>
            <a:r>
              <a:rPr lang="en-US" dirty="0" smtClean="0"/>
              <a:t> and his team at the </a:t>
            </a:r>
            <a:r>
              <a:rPr lang="en-US" dirty="0" err="1" smtClean="0"/>
              <a:t>Énergie</a:t>
            </a:r>
            <a:r>
              <a:rPr lang="en-US" dirty="0" smtClean="0"/>
              <a:t> </a:t>
            </a:r>
            <a:r>
              <a:rPr lang="en-US" dirty="0" err="1" smtClean="0"/>
              <a:t>Matériaux</a:t>
            </a:r>
            <a:r>
              <a:rPr lang="en-US" dirty="0" smtClean="0"/>
              <a:t> </a:t>
            </a:r>
            <a:r>
              <a:rPr lang="en-US" dirty="0" err="1" smtClean="0"/>
              <a:t>Télécommunications</a:t>
            </a:r>
            <a:r>
              <a:rPr lang="en-US" dirty="0" smtClean="0"/>
              <a:t> Research Centre at </a:t>
            </a:r>
            <a:r>
              <a:rPr lang="en-US" dirty="0" err="1" smtClean="0"/>
              <a:t>Institut</a:t>
            </a:r>
            <a:r>
              <a:rPr lang="en-US" dirty="0" smtClean="0"/>
              <a:t> national de la </a:t>
            </a:r>
            <a:r>
              <a:rPr lang="en-US" dirty="0" err="1" smtClean="0"/>
              <a:t>recherche</a:t>
            </a:r>
            <a:r>
              <a:rPr lang="en-US" dirty="0" smtClean="0"/>
              <a:t> </a:t>
            </a:r>
            <a:r>
              <a:rPr lang="en-US" dirty="0" err="1" smtClean="0"/>
              <a:t>scientifique</a:t>
            </a:r>
            <a:r>
              <a:rPr lang="en-US" dirty="0" smtClean="0"/>
              <a:t> (INRS). The researchers have developed a new class of materials comprising elements such as bismuth, iron, chromium, and oxygen. </a:t>
            </a:r>
            <a:r>
              <a:rPr lang="en-US" dirty="0" err="1" smtClean="0"/>
              <a:t>These“multiferroic</a:t>
            </a:r>
            <a:r>
              <a:rPr lang="en-US" dirty="0" smtClean="0"/>
              <a:t>” materials absorb solar radiation and possess unique electrical and magnetic properties. This makes them highly promising for solar technology, and also potentially useful in devices like electronic sensors and flash memory drives. (</a:t>
            </a:r>
            <a:r>
              <a:rPr lang="en-US" dirty="0" smtClean="0">
                <a:hlinkClick r:id="rId2"/>
              </a:rPr>
              <a:t>http://www.frogheart.ca/?p=15186</a:t>
            </a:r>
            <a:r>
              <a:rPr lang="en-US" dirty="0" smtClean="0"/>
              <a:t> Nov. 14, 2014)</a:t>
            </a:r>
            <a:endParaRPr lang="en-CA" dirty="0" smtClean="0"/>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 and </a:t>
            </a:r>
            <a:r>
              <a:rPr lang="en-CA" dirty="0" err="1" smtClean="0"/>
              <a:t>nano</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Ontario</a:t>
            </a:r>
          </a:p>
          <a:p>
            <a:pPr lvl="1"/>
            <a:r>
              <a:rPr lang="en-CA" dirty="0" err="1" smtClean="0"/>
              <a:t>Nano</a:t>
            </a:r>
            <a:r>
              <a:rPr lang="en-CA" dirty="0" smtClean="0"/>
              <a:t> Ontario</a:t>
            </a:r>
          </a:p>
          <a:p>
            <a:pPr lvl="2"/>
            <a:r>
              <a:rPr lang="en-US" dirty="0" smtClean="0"/>
              <a:t>AGY Consulting (http://www.agyconsulting.com/) is organizing a science and trade mission to Japan in collaboration with ICS Convention Design, </a:t>
            </a:r>
            <a:r>
              <a:rPr lang="en-US" dirty="0" err="1" smtClean="0"/>
              <a:t>NanoOntario</a:t>
            </a:r>
            <a:r>
              <a:rPr lang="en-US" dirty="0" smtClean="0"/>
              <a:t>, Canadian industrial consortium in nanotechnology (CICN) from January 26th to 30th 2015. This event will be structured around the Nanotech 2015 trade show (Nov 10 2014: http://nanoontario.ca/)</a:t>
            </a:r>
            <a:endParaRPr lang="en-CA" dirty="0" smtClean="0"/>
          </a:p>
          <a:p>
            <a:pPr lvl="1"/>
            <a:r>
              <a:rPr lang="en-CA" dirty="0" smtClean="0"/>
              <a:t>WIN (Waterloo Institute of Nanotechnology at the University of Waterloo) video: https://uwaterloo.ca/institute-nanotechnology/</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a:t>
            </a:r>
            <a:endParaRPr lang="en-US" dirty="0"/>
          </a:p>
        </p:txBody>
      </p:sp>
      <p:sp>
        <p:nvSpPr>
          <p:cNvPr id="3" name="Content Placeholder 2"/>
          <p:cNvSpPr>
            <a:spLocks noGrp="1"/>
          </p:cNvSpPr>
          <p:nvPr>
            <p:ph idx="1"/>
          </p:nvPr>
        </p:nvSpPr>
        <p:spPr/>
        <p:txBody>
          <a:bodyPr>
            <a:normAutofit fontScale="77500" lnSpcReduction="20000"/>
          </a:bodyPr>
          <a:lstStyle/>
          <a:p>
            <a:r>
              <a:rPr lang="en-CA" dirty="0" err="1" smtClean="0"/>
              <a:t>Nanocrystalline</a:t>
            </a:r>
            <a:r>
              <a:rPr lang="en-CA" dirty="0" smtClean="0"/>
              <a:t> cellulose (NCC) or cellulose </a:t>
            </a:r>
            <a:r>
              <a:rPr lang="en-CA" dirty="0" err="1" smtClean="0"/>
              <a:t>nanocrystals</a:t>
            </a:r>
            <a:r>
              <a:rPr lang="en-CA" dirty="0" smtClean="0"/>
              <a:t> (CNC) … there’s at least one other cellulose </a:t>
            </a:r>
            <a:r>
              <a:rPr lang="en-CA" dirty="0" err="1" smtClean="0"/>
              <a:t>nanomaterial</a:t>
            </a:r>
            <a:r>
              <a:rPr lang="en-CA" dirty="0" smtClean="0"/>
              <a:t>: cellulose </a:t>
            </a:r>
            <a:r>
              <a:rPr lang="en-CA" dirty="0" err="1" smtClean="0"/>
              <a:t>nanofibrils</a:t>
            </a:r>
            <a:r>
              <a:rPr lang="en-CA" dirty="0" smtClean="0"/>
              <a:t> (CNF)</a:t>
            </a:r>
          </a:p>
          <a:p>
            <a:r>
              <a:rPr lang="en-CA" dirty="0" smtClean="0"/>
              <a:t>Environmentally friendly (mostly)</a:t>
            </a:r>
          </a:p>
          <a:p>
            <a:r>
              <a:rPr lang="en-US" dirty="0" err="1" smtClean="0"/>
              <a:t>NanoCrystalline</a:t>
            </a:r>
            <a:r>
              <a:rPr lang="en-US" dirty="0" smtClean="0"/>
              <a:t> Cellulose (NCC</a:t>
            </a:r>
            <a:r>
              <a:rPr lang="en-US" baseline="30000" dirty="0" smtClean="0"/>
              <a:t>TM</a:t>
            </a:r>
            <a:r>
              <a:rPr lang="en-US" dirty="0" smtClean="0"/>
              <a:t>) is the primary structural building block of trees and other plants, and can be economically extracted from the wood </a:t>
            </a:r>
            <a:r>
              <a:rPr lang="en-US" dirty="0" err="1" smtClean="0"/>
              <a:t>fibres</a:t>
            </a:r>
            <a:r>
              <a:rPr lang="en-US" dirty="0" smtClean="0"/>
              <a:t> of Canada’s vast forests - an abundant and renewable resource. This high-value </a:t>
            </a:r>
            <a:r>
              <a:rPr lang="en-US" dirty="0" err="1" smtClean="0"/>
              <a:t>nanomaterial</a:t>
            </a:r>
            <a:r>
              <a:rPr lang="en-US" dirty="0" smtClean="0"/>
              <a:t> will be used to manufacture a wide range of uniquely enhanced products. It will enable development of new products, while transforming the performance of existing products. </a:t>
            </a:r>
            <a:endParaRPr lang="en-CA"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a:t>
            </a:r>
            <a:endParaRPr lang="en-US" dirty="0"/>
          </a:p>
        </p:txBody>
      </p:sp>
      <p:sp>
        <p:nvSpPr>
          <p:cNvPr id="3" name="Content Placeholder 2"/>
          <p:cNvSpPr>
            <a:spLocks noGrp="1"/>
          </p:cNvSpPr>
          <p:nvPr>
            <p:ph idx="1"/>
          </p:nvPr>
        </p:nvSpPr>
        <p:spPr/>
        <p:txBody>
          <a:bodyPr>
            <a:normAutofit/>
          </a:bodyPr>
          <a:lstStyle/>
          <a:p>
            <a:r>
              <a:rPr lang="en-US" dirty="0" smtClean="0"/>
              <a:t>NCC improves strength and toughness and can reduce damage caused by wear, humidity and spectral radiation. Light reflectivity (tunable from ultraviolet to infra red), gas impermeability, and stability over time, makes the creation of many new forest-based </a:t>
            </a:r>
            <a:r>
              <a:rPr lang="en-US" dirty="0" err="1" smtClean="0"/>
              <a:t>nanoproducts</a:t>
            </a:r>
            <a:r>
              <a:rPr lang="en-US" dirty="0" smtClean="0"/>
              <a:t> that can be used in numerous industrial sectors possible.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a:t>
            </a:r>
            <a:endParaRPr lang="en-US" dirty="0"/>
          </a:p>
        </p:txBody>
      </p:sp>
      <p:sp>
        <p:nvSpPr>
          <p:cNvPr id="3" name="Content Placeholder 2"/>
          <p:cNvSpPr>
            <a:spLocks noGrp="1"/>
          </p:cNvSpPr>
          <p:nvPr>
            <p:ph idx="1"/>
          </p:nvPr>
        </p:nvSpPr>
        <p:spPr/>
        <p:txBody>
          <a:bodyPr/>
          <a:lstStyle/>
          <a:p>
            <a:r>
              <a:rPr lang="en-US" dirty="0" err="1" smtClean="0"/>
              <a:t>CelluForce</a:t>
            </a:r>
            <a:r>
              <a:rPr lang="en-US" dirty="0" smtClean="0"/>
              <a:t> is the world leader in the commercial development of </a:t>
            </a:r>
            <a:r>
              <a:rPr lang="en-US" dirty="0" err="1" smtClean="0"/>
              <a:t>NanoCrystalline</a:t>
            </a:r>
            <a:r>
              <a:rPr lang="en-US" dirty="0" smtClean="0"/>
              <a:t> Cellulose (NCC</a:t>
            </a:r>
            <a:r>
              <a:rPr lang="en-US" baseline="30000" dirty="0" smtClean="0"/>
              <a:t>TM</a:t>
            </a:r>
            <a:r>
              <a:rPr lang="en-US" dirty="0" smtClean="0"/>
              <a:t>). The company is a joint venture of Domtar Corporation and </a:t>
            </a:r>
            <a:r>
              <a:rPr lang="en-US" dirty="0" err="1" smtClean="0"/>
              <a:t>FPInnovations</a:t>
            </a:r>
            <a:r>
              <a:rPr lang="en-US" dirty="0" smtClean="0"/>
              <a:t> and was created to manufacture NCC</a:t>
            </a:r>
            <a:r>
              <a:rPr lang="en-US" baseline="30000" dirty="0" smtClean="0"/>
              <a:t>TM</a:t>
            </a:r>
            <a:r>
              <a:rPr lang="en-US" dirty="0" smtClean="0"/>
              <a:t> in the world’s first plant of its kind, located in Windsor, Québec. </a:t>
            </a:r>
          </a:p>
          <a:p>
            <a:r>
              <a:rPr lang="en-US" dirty="0" smtClean="0">
                <a:hlinkClick r:id="rId2"/>
              </a:rPr>
              <a:t>http://celluforce.com/en/</a:t>
            </a:r>
            <a:r>
              <a:rPr lang="en-US" dirty="0" smtClean="0"/>
              <a:t> (video)</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smtClean="0"/>
              <a:t>Celluforce</a:t>
            </a:r>
            <a:r>
              <a:rPr lang="en-US" dirty="0" smtClean="0"/>
              <a:t>] plant, which began operations in January 2012, has since successfully demonstrated its capacity to produce NCC on a continuous basis, thus enabling a sufficient inventory of NCC to be collected for product development and testing. Operations at the pilot plant are temporarily on hold while </a:t>
            </a:r>
            <a:r>
              <a:rPr lang="en-US" dirty="0" err="1" smtClean="0"/>
              <a:t>CelluForce</a:t>
            </a:r>
            <a:r>
              <a:rPr lang="en-US" dirty="0" smtClean="0"/>
              <a:t> evaluates the potential markets for various NCC applications with its stockpiled material.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a:t>
            </a:r>
            <a:endParaRPr lang="en-US" dirty="0"/>
          </a:p>
        </p:txBody>
      </p:sp>
      <p:sp>
        <p:nvSpPr>
          <p:cNvPr id="3" name="Content Placeholder 2"/>
          <p:cNvSpPr>
            <a:spLocks noGrp="1"/>
          </p:cNvSpPr>
          <p:nvPr>
            <p:ph idx="1"/>
          </p:nvPr>
        </p:nvSpPr>
        <p:spPr/>
        <p:txBody>
          <a:bodyPr>
            <a:normAutofit/>
          </a:bodyPr>
          <a:lstStyle/>
          <a:p>
            <a:r>
              <a:rPr lang="en-US" dirty="0" smtClean="0"/>
              <a:t>When the </a:t>
            </a:r>
            <a:r>
              <a:rPr lang="en-US" dirty="0" err="1" smtClean="0"/>
              <a:t>Celluforce</a:t>
            </a:r>
            <a:r>
              <a:rPr lang="en-US" dirty="0" smtClean="0"/>
              <a:t> Windsor, Québec plant was officially launched in January 2012 the production target was for 1,000 kg (1 metric ton) per day … I’ve never seen anything which confirms they reached their production target, in any event, that seems irrelevant in light of the ‘stockpile’. (</a:t>
            </a:r>
            <a:r>
              <a:rPr lang="en-US" dirty="0" smtClean="0">
                <a:hlinkClick r:id="rId2"/>
              </a:rPr>
              <a:t>http://www.frogheart.ca/?p=11276</a:t>
            </a:r>
            <a:r>
              <a:rPr lang="en-US" dirty="0" smtClean="0"/>
              <a:t> Oct. 2013)</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a:t>
            </a:r>
            <a:endParaRPr lang="en-US" dirty="0"/>
          </a:p>
        </p:txBody>
      </p:sp>
      <p:sp>
        <p:nvSpPr>
          <p:cNvPr id="3" name="Content Placeholder 2"/>
          <p:cNvSpPr>
            <a:spLocks noGrp="1"/>
          </p:cNvSpPr>
          <p:nvPr>
            <p:ph idx="1"/>
          </p:nvPr>
        </p:nvSpPr>
        <p:spPr/>
        <p:txBody>
          <a:bodyPr>
            <a:normAutofit/>
          </a:bodyPr>
          <a:lstStyle/>
          <a:p>
            <a:r>
              <a:rPr lang="en-CA" dirty="0" smtClean="0"/>
              <a:t>Alberta</a:t>
            </a:r>
          </a:p>
          <a:p>
            <a:pPr lvl="1"/>
            <a:r>
              <a:rPr lang="en-US" dirty="0" smtClean="0"/>
              <a:t>Alberta’s cellulose </a:t>
            </a:r>
            <a:r>
              <a:rPr lang="en-US" dirty="0" err="1" smtClean="0"/>
              <a:t>nanocrystals</a:t>
            </a:r>
            <a:r>
              <a:rPr lang="en-US" dirty="0" smtClean="0"/>
              <a:t> (CNC) pilot plant, which produces up to 100 kilograms of CNC per week, was commissioned in early September [2013] at Alberta Innovates-Technology Futures’ (AITF) Mill Woods facility before a crowd of researchers, industry leaders and government representatives.</a:t>
            </a:r>
          </a:p>
          <a:p>
            <a:pPr lvl="1"/>
            <a:endParaRPr lang="en-CA" dirty="0" smtClean="0"/>
          </a:p>
          <a:p>
            <a:pPr lvl="1"/>
            <a:endParaRPr lang="en-CA"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Food, </a:t>
            </a:r>
            <a:r>
              <a:rPr lang="en-CA" dirty="0" err="1" smtClean="0"/>
              <a:t>nano</a:t>
            </a:r>
            <a:r>
              <a:rPr lang="en-CA" dirty="0" smtClean="0"/>
              <a:t>, and agriculture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She also suggested that, so far, the possible uses of nanotechnology have only been in Western diets and that people should be realistic about its use for tackling the impending global food crisis. “Nothing about nanotechnology is in relation to anything except Western, expensive foods that are slightly gratuitous and not particularly necessary,” she said, before adding that it is not currently helping to feed the world. “If you are going to talk about feeding the world, be brave, take on GM, let’s have that discussion.”</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The $5.5-million pilot plant, created through a collaboration of the governments of Canada and Alberta in partnership with industry under the Western Economic Partnership Agreement (WEPA), uses wood and straw pulp from plants such as flax and hemp to create CNC for testing in commercial applications that will lead to production. (</a:t>
            </a:r>
            <a:r>
              <a:rPr lang="en-US" dirty="0" smtClean="0">
                <a:hlinkClick r:id="rId2"/>
              </a:rPr>
              <a:t>http://www.frogheart.ca/?p=11705</a:t>
            </a:r>
            <a:r>
              <a:rPr lang="en-US" dirty="0" smtClean="0"/>
              <a:t> Nov. 19,2013)</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a:t>
            </a:r>
            <a:endParaRPr lang="en-US" dirty="0"/>
          </a:p>
        </p:txBody>
      </p:sp>
      <p:sp>
        <p:nvSpPr>
          <p:cNvPr id="3" name="Content Placeholder 2"/>
          <p:cNvSpPr>
            <a:spLocks noGrp="1"/>
          </p:cNvSpPr>
          <p:nvPr>
            <p:ph idx="1"/>
          </p:nvPr>
        </p:nvSpPr>
        <p:spPr/>
        <p:txBody>
          <a:bodyPr/>
          <a:lstStyle/>
          <a:p>
            <a:r>
              <a:rPr lang="en-CA" dirty="0" err="1" smtClean="0"/>
              <a:t>Arboranano</a:t>
            </a:r>
            <a:endParaRPr lang="en-CA" dirty="0" smtClean="0"/>
          </a:p>
          <a:p>
            <a:pPr lvl="1"/>
            <a:r>
              <a:rPr lang="en-US" dirty="0" err="1" smtClean="0"/>
              <a:t>ArboraNano</a:t>
            </a:r>
            <a:r>
              <a:rPr lang="en-US" dirty="0" smtClean="0"/>
              <a:t>, the Canadian Forest </a:t>
            </a:r>
            <a:r>
              <a:rPr lang="en-US" dirty="0" err="1" smtClean="0"/>
              <a:t>NanoProducts</a:t>
            </a:r>
            <a:r>
              <a:rPr lang="en-US" dirty="0" smtClean="0"/>
              <a:t> Network, completed its mandate as a Business-Led Network of </a:t>
            </a:r>
            <a:r>
              <a:rPr lang="en-US" dirty="0" err="1" smtClean="0"/>
              <a:t>Centres</a:t>
            </a:r>
            <a:r>
              <a:rPr lang="en-US" dirty="0" smtClean="0"/>
              <a:t> of Excellence (BL-NCE) on March 31, 2014. (</a:t>
            </a:r>
            <a:r>
              <a:rPr lang="en-US" dirty="0" smtClean="0">
                <a:hlinkClick r:id="rId2"/>
              </a:rPr>
              <a:t>http://www.arboranano.ca/</a:t>
            </a:r>
            <a:r>
              <a:rPr lang="en-US" dirty="0" smtClean="0"/>
              <a:t>)</a:t>
            </a:r>
          </a:p>
          <a:p>
            <a:r>
              <a:rPr lang="en-CA" dirty="0" smtClean="0"/>
              <a:t>TAPPI (</a:t>
            </a:r>
            <a:r>
              <a:rPr lang="en-US" dirty="0" smtClean="0"/>
              <a:t>(Technical Association for the Pulp, Paper, Packaging and Converting Industries))</a:t>
            </a:r>
            <a:endParaRPr lang="en-CA" dirty="0" smtClean="0"/>
          </a:p>
          <a:p>
            <a:pPr lvl="1"/>
            <a:r>
              <a:rPr lang="en-US" dirty="0" smtClean="0"/>
              <a:t>Conference on Nanotechnology for Renewable Materials in Vancouver, June 23 – 26 , 2014</a:t>
            </a:r>
            <a:endParaRPr lang="en-CA"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 and more (CNC) </a:t>
            </a:r>
            <a:endParaRPr lang="en-US" dirty="0"/>
          </a:p>
        </p:txBody>
      </p:sp>
      <p:sp>
        <p:nvSpPr>
          <p:cNvPr id="3" name="Content Placeholder 2"/>
          <p:cNvSpPr>
            <a:spLocks noGrp="1"/>
          </p:cNvSpPr>
          <p:nvPr>
            <p:ph idx="1"/>
          </p:nvPr>
        </p:nvSpPr>
        <p:spPr/>
        <p:txBody>
          <a:bodyPr>
            <a:normAutofit/>
          </a:bodyPr>
          <a:lstStyle/>
          <a:p>
            <a:r>
              <a:rPr lang="en-CA" dirty="0" smtClean="0"/>
              <a:t>Blue Goose in Saskatchewan</a:t>
            </a:r>
          </a:p>
          <a:p>
            <a:pPr lvl="1"/>
            <a:r>
              <a:rPr lang="en-US" dirty="0" smtClean="0"/>
              <a:t> Advanced Foods and Materials (AFM) Canada and Blue Goose </a:t>
            </a:r>
            <a:r>
              <a:rPr lang="en-US" dirty="0" err="1" smtClean="0"/>
              <a:t>Biorefineries</a:t>
            </a:r>
            <a:r>
              <a:rPr lang="en-US" dirty="0" smtClean="0"/>
              <a:t> Inc. (BGB), are pleased to announce the successful scale up of </a:t>
            </a:r>
            <a:r>
              <a:rPr lang="en-US" dirty="0" err="1" smtClean="0"/>
              <a:t>biorefining</a:t>
            </a:r>
            <a:r>
              <a:rPr lang="en-US" dirty="0" smtClean="0"/>
              <a:t> technology for the production of high value microcrystalline cellulose (MCC), cellulose </a:t>
            </a:r>
            <a:r>
              <a:rPr lang="en-US" dirty="0" err="1" smtClean="0"/>
              <a:t>nanocrystals</a:t>
            </a:r>
            <a:r>
              <a:rPr lang="en-US" dirty="0" smtClean="0"/>
              <a:t> (CNC), lignin, and green platform chemicals from flax and hemp straw.</a:t>
            </a:r>
          </a:p>
          <a:p>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 and more (CNC) </a:t>
            </a:r>
            <a:endParaRPr lang="en-US" dirty="0"/>
          </a:p>
        </p:txBody>
      </p:sp>
      <p:sp>
        <p:nvSpPr>
          <p:cNvPr id="3" name="Content Placeholder 2"/>
          <p:cNvSpPr>
            <a:spLocks noGrp="1"/>
          </p:cNvSpPr>
          <p:nvPr>
            <p:ph idx="1"/>
          </p:nvPr>
        </p:nvSpPr>
        <p:spPr/>
        <p:txBody>
          <a:bodyPr>
            <a:normAutofit lnSpcReduction="10000"/>
          </a:bodyPr>
          <a:lstStyle/>
          <a:p>
            <a:pPr marL="342900" lvl="1" indent="-342900">
              <a:buFont typeface="Arial" pitchFamily="34" charset="0"/>
              <a:buChar char="•"/>
            </a:pPr>
            <a:r>
              <a:rPr lang="en-US" dirty="0" smtClean="0"/>
              <a:t>… BGB’s proprietary Renewable Residuals </a:t>
            </a:r>
            <a:r>
              <a:rPr lang="en-US" dirty="0" err="1" smtClean="0"/>
              <a:t>RefiningTM</a:t>
            </a:r>
            <a:r>
              <a:rPr lang="en-US" dirty="0" smtClean="0"/>
              <a:t> (R3TM) </a:t>
            </a:r>
            <a:r>
              <a:rPr lang="en-US" dirty="0" err="1" smtClean="0"/>
              <a:t>biorefining</a:t>
            </a:r>
            <a:r>
              <a:rPr lang="en-US" dirty="0" smtClean="0"/>
              <a:t> technology was successfully scaled up to process 100 kg of pulp in a reaction volume of 2500L to produce microcrystalline cellulose and cellulose </a:t>
            </a:r>
            <a:r>
              <a:rPr lang="en-US" dirty="0" err="1" smtClean="0"/>
              <a:t>nanocrystals</a:t>
            </a:r>
            <a:r>
              <a:rPr lang="en-US" dirty="0" smtClean="0"/>
              <a:t> of high purity, along with lignin and green platform chemicals as by-products. Throughout this process, the technology has shown promising advantages over existing </a:t>
            </a:r>
            <a:r>
              <a:rPr lang="en-US" dirty="0" err="1" smtClean="0"/>
              <a:t>biorefining</a:t>
            </a:r>
            <a:r>
              <a:rPr lang="en-US" dirty="0" smtClean="0"/>
              <a:t> methods including cost, yield, environmental impact, and flexibility. (</a:t>
            </a:r>
            <a:r>
              <a:rPr lang="en-US" dirty="0" smtClean="0">
                <a:hlinkClick r:id="rId2"/>
              </a:rPr>
              <a:t>http://www.frogheart.ca/?p=10000</a:t>
            </a:r>
            <a:r>
              <a:rPr lang="en-US" dirty="0" smtClean="0"/>
              <a:t> May 7, 2013)</a:t>
            </a:r>
            <a:endParaRPr lang="en-CA"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 and more (CNC)</a:t>
            </a:r>
            <a:endParaRPr lang="en-US" dirty="0"/>
          </a:p>
        </p:txBody>
      </p:sp>
      <p:sp>
        <p:nvSpPr>
          <p:cNvPr id="3" name="Content Placeholder 2"/>
          <p:cNvSpPr>
            <a:spLocks noGrp="1"/>
          </p:cNvSpPr>
          <p:nvPr>
            <p:ph idx="1"/>
          </p:nvPr>
        </p:nvSpPr>
        <p:spPr/>
        <p:txBody>
          <a:bodyPr>
            <a:normAutofit lnSpcReduction="10000"/>
          </a:bodyPr>
          <a:lstStyle/>
          <a:p>
            <a:r>
              <a:rPr lang="en-CA" dirty="0" smtClean="0"/>
              <a:t>There is international interest in CNC which is not always derived from trees</a:t>
            </a:r>
          </a:p>
          <a:p>
            <a:pPr lvl="1"/>
            <a:r>
              <a:rPr lang="en-CA" dirty="0" smtClean="0"/>
              <a:t>Finland</a:t>
            </a:r>
          </a:p>
          <a:p>
            <a:pPr lvl="2"/>
            <a:r>
              <a:rPr lang="en-US" dirty="0" smtClean="0"/>
              <a:t>Researchers at Aalto University and the University of Eastern Finland have now succeeded in preliminary tests to prevent the spread of one type of virus into cells with the help of a new type of </a:t>
            </a:r>
            <a:r>
              <a:rPr lang="en-US" dirty="0" err="1" smtClean="0"/>
              <a:t>nanocrystalline</a:t>
            </a:r>
            <a:r>
              <a:rPr lang="en-US" dirty="0" smtClean="0"/>
              <a:t> cellulose. </a:t>
            </a:r>
            <a:r>
              <a:rPr lang="en-US" dirty="0" err="1" smtClean="0"/>
              <a:t>Nano</a:t>
            </a:r>
            <a:r>
              <a:rPr lang="en-US" dirty="0" smtClean="0"/>
              <a:t>-sized cellulose crystals were manufactured out of cotton </a:t>
            </a:r>
            <a:r>
              <a:rPr lang="en-US" dirty="0" err="1" smtClean="0"/>
              <a:t>fibre</a:t>
            </a:r>
            <a:r>
              <a:rPr lang="en-US" dirty="0" smtClean="0"/>
              <a:t> or filter paper with the help of </a:t>
            </a:r>
            <a:r>
              <a:rPr lang="en-US" dirty="0" err="1" smtClean="0"/>
              <a:t>sulphuric</a:t>
            </a:r>
            <a:r>
              <a:rPr lang="en-US" dirty="0" smtClean="0"/>
              <a:t> acid, causing </a:t>
            </a:r>
            <a:r>
              <a:rPr lang="en-US" dirty="0" err="1" smtClean="0"/>
              <a:t>sulphate</a:t>
            </a:r>
            <a:r>
              <a:rPr lang="en-US" dirty="0" smtClean="0"/>
              <a:t> ions with negative charges to attach to their surfaces. </a:t>
            </a:r>
            <a:endParaRPr lang="en-CA"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 and more (CNC)</a:t>
            </a:r>
            <a:endParaRPr lang="en-US" dirty="0"/>
          </a:p>
        </p:txBody>
      </p:sp>
      <p:sp>
        <p:nvSpPr>
          <p:cNvPr id="3" name="Content Placeholder 2"/>
          <p:cNvSpPr>
            <a:spLocks noGrp="1"/>
          </p:cNvSpPr>
          <p:nvPr>
            <p:ph idx="1"/>
          </p:nvPr>
        </p:nvSpPr>
        <p:spPr/>
        <p:txBody>
          <a:bodyPr>
            <a:normAutofit/>
          </a:bodyPr>
          <a:lstStyle/>
          <a:p>
            <a:pPr lvl="1"/>
            <a:r>
              <a:rPr lang="en-CA" dirty="0" smtClean="0"/>
              <a:t>Finland</a:t>
            </a:r>
          </a:p>
          <a:p>
            <a:pPr lvl="2"/>
            <a:r>
              <a:rPr lang="en-US" dirty="0" smtClean="0"/>
              <a:t>The ions then attached to </a:t>
            </a:r>
            <a:r>
              <a:rPr lang="en-US" dirty="0" err="1" smtClean="0"/>
              <a:t>alphaviruses</a:t>
            </a:r>
            <a:r>
              <a:rPr lang="en-US" dirty="0" smtClean="0"/>
              <a:t> used in the test and </a:t>
            </a:r>
            <a:r>
              <a:rPr lang="en-US" dirty="0" err="1" smtClean="0"/>
              <a:t>neutralised</a:t>
            </a:r>
            <a:r>
              <a:rPr lang="en-US" dirty="0" smtClean="0"/>
              <a:t> them. When the researchers replaced the </a:t>
            </a:r>
            <a:r>
              <a:rPr lang="en-US" dirty="0" err="1" smtClean="0"/>
              <a:t>sulphate</a:t>
            </a:r>
            <a:r>
              <a:rPr lang="en-US" dirty="0" smtClean="0"/>
              <a:t> ions with cellulose derivatives that imitate tyrosine </a:t>
            </a:r>
            <a:r>
              <a:rPr lang="en-US" dirty="0" err="1" smtClean="0"/>
              <a:t>sulphates</a:t>
            </a:r>
            <a:r>
              <a:rPr lang="en-US" dirty="0" smtClean="0"/>
              <a:t>, the activity of the viruses was further reduced. The experiments succeeded in preventing viral infection in 88-100 percent of the time with no noticeable effect on the viability of the cells by the </a:t>
            </a:r>
            <a:r>
              <a:rPr lang="en-US" dirty="0" err="1" smtClean="0"/>
              <a:t>nanoparticles</a:t>
            </a:r>
            <a:r>
              <a:rPr lang="en-US" dirty="0" smtClean="0"/>
              <a:t>. (http://www.frogheart.ca/?p=13107)</a:t>
            </a:r>
            <a:endParaRPr lang="en-CA" dirty="0" smtClean="0"/>
          </a:p>
          <a:p>
            <a:pPr lvl="1"/>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Forests and more (</a:t>
            </a:r>
            <a:r>
              <a:rPr lang="en-CA" dirty="0" err="1" smtClean="0"/>
              <a:t>nanocellulose</a:t>
            </a:r>
            <a:r>
              <a:rPr lang="en-CA" dirty="0" smtClean="0"/>
              <a:t>)</a:t>
            </a:r>
            <a:endParaRPr lang="en-US" dirty="0"/>
          </a:p>
        </p:txBody>
      </p:sp>
      <p:sp>
        <p:nvSpPr>
          <p:cNvPr id="3" name="Content Placeholder 2"/>
          <p:cNvSpPr>
            <a:spLocks noGrp="1"/>
          </p:cNvSpPr>
          <p:nvPr>
            <p:ph idx="1"/>
          </p:nvPr>
        </p:nvSpPr>
        <p:spPr/>
        <p:txBody>
          <a:bodyPr>
            <a:normAutofit fontScale="92500" lnSpcReduction="10000"/>
          </a:bodyPr>
          <a:lstStyle/>
          <a:p>
            <a:pPr lvl="1"/>
            <a:r>
              <a:rPr lang="en-CA" dirty="0" smtClean="0"/>
              <a:t>Sweden</a:t>
            </a:r>
          </a:p>
          <a:p>
            <a:pPr lvl="2"/>
            <a:r>
              <a:rPr lang="en-US" dirty="0" err="1" smtClean="0"/>
              <a:t>Luleå</a:t>
            </a:r>
            <a:r>
              <a:rPr lang="en-US" dirty="0" smtClean="0"/>
              <a:t> University of Technology is the first in Sweden with a new technology that scales up the production of </a:t>
            </a:r>
            <a:r>
              <a:rPr lang="en-US" dirty="0" err="1" smtClean="0"/>
              <a:t>nano</a:t>
            </a:r>
            <a:r>
              <a:rPr lang="en-US" dirty="0" smtClean="0"/>
              <a:t>-cellulose from forest residues. It may eventually give the forest industry profitable new products, e.g. </a:t>
            </a:r>
            <a:r>
              <a:rPr lang="en-US" dirty="0" err="1" smtClean="0"/>
              <a:t>nano</a:t>
            </a:r>
            <a:r>
              <a:rPr lang="en-US" dirty="0" smtClean="0"/>
              <a:t>-filters that can clean both the gases, industrial water and even drinking water. Better health and cleaner environment, both nationally and internationally, are some possible outcome</a:t>
            </a:r>
          </a:p>
          <a:p>
            <a:pPr lvl="2"/>
            <a:r>
              <a:rPr lang="en-US" dirty="0" smtClean="0"/>
              <a:t>“There is large interest in this from industries, especially because our </a:t>
            </a:r>
            <a:r>
              <a:rPr lang="en-US" dirty="0" err="1" smtClean="0"/>
              <a:t>bionanofilters</a:t>
            </a:r>
            <a:r>
              <a:rPr lang="en-US" dirty="0" smtClean="0"/>
              <a:t> are expected to be of great importance for the purification of water all around the globe,” says </a:t>
            </a:r>
            <a:r>
              <a:rPr lang="en-US" dirty="0" err="1" smtClean="0"/>
              <a:t>Aji</a:t>
            </a:r>
            <a:r>
              <a:rPr lang="en-US" dirty="0" smtClean="0"/>
              <a:t> Mathew, Associate Professor at </a:t>
            </a:r>
            <a:r>
              <a:rPr lang="en-US" dirty="0" err="1" smtClean="0"/>
              <a:t>Luleå</a:t>
            </a:r>
            <a:r>
              <a:rPr lang="en-US" dirty="0" smtClean="0"/>
              <a:t> University of Technology, who leads the EU-funded project, </a:t>
            </a:r>
            <a:r>
              <a:rPr lang="en-US" dirty="0" err="1" smtClean="0"/>
              <a:t>NanoSelect</a:t>
            </a:r>
            <a:r>
              <a:rPr lang="en-US" dirty="0" smtClean="0"/>
              <a:t>. (http://www.frogheart.ca/?p=11058)</a:t>
            </a:r>
            <a:endParaRPr lang="en-CA" dirty="0" smtClean="0"/>
          </a:p>
          <a:p>
            <a:pPr lvl="1"/>
            <a:endParaRPr lang="en-CA"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 and more (CNC)</a:t>
            </a:r>
            <a:endParaRPr lang="en-US" dirty="0"/>
          </a:p>
        </p:txBody>
      </p:sp>
      <p:sp>
        <p:nvSpPr>
          <p:cNvPr id="3" name="Content Placeholder 2"/>
          <p:cNvSpPr>
            <a:spLocks noGrp="1"/>
          </p:cNvSpPr>
          <p:nvPr>
            <p:ph idx="1"/>
          </p:nvPr>
        </p:nvSpPr>
        <p:spPr/>
        <p:txBody>
          <a:bodyPr>
            <a:normAutofit lnSpcReduction="10000"/>
          </a:bodyPr>
          <a:lstStyle/>
          <a:p>
            <a:pPr lvl="1"/>
            <a:r>
              <a:rPr lang="en-CA" dirty="0" smtClean="0"/>
              <a:t>Israel</a:t>
            </a:r>
          </a:p>
          <a:p>
            <a:pPr lvl="2"/>
            <a:r>
              <a:rPr lang="en-US" dirty="0" smtClean="0"/>
              <a:t>Israeli startup </a:t>
            </a:r>
            <a:r>
              <a:rPr lang="en-US" dirty="0" err="1" smtClean="0"/>
              <a:t>Melodea</a:t>
            </a:r>
            <a:r>
              <a:rPr lang="en-US" dirty="0" smtClean="0"/>
              <a:t> Ltd., a leading provider of bio based </a:t>
            </a:r>
            <a:r>
              <a:rPr lang="en-US" dirty="0" err="1" smtClean="0"/>
              <a:t>Nano</a:t>
            </a:r>
            <a:r>
              <a:rPr lang="en-US" dirty="0" smtClean="0"/>
              <a:t> technology to produce foams from renewable resources, was granted 3 European research grants for 3 groundbreaking projects. </a:t>
            </a:r>
            <a:r>
              <a:rPr lang="en-US" dirty="0" err="1" smtClean="0"/>
              <a:t>Melodea’s</a:t>
            </a:r>
            <a:r>
              <a:rPr lang="en-US" dirty="0" smtClean="0"/>
              <a:t> technology is based on </a:t>
            </a:r>
            <a:r>
              <a:rPr lang="en-US" dirty="0" err="1" smtClean="0"/>
              <a:t>Nano</a:t>
            </a:r>
            <a:r>
              <a:rPr lang="en-US" dirty="0" smtClean="0"/>
              <a:t> Crystalline Cellulose (NCC), a primary building block of all living plants that was discovered years ago and was shown to be a most promising raw material for the development of high quality, economically attractive bio-based alternatives to fossil oil polymers. (http://www.frogheart.ca/?p=11541)</a:t>
            </a:r>
            <a:endParaRPr lang="en-CA"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Forests and more (cellulose </a:t>
            </a:r>
            <a:r>
              <a:rPr lang="en-CA" dirty="0" err="1" smtClean="0"/>
              <a:t>nanomaterial</a:t>
            </a:r>
            <a:r>
              <a:rPr lang="en-CA" dirty="0" smtClean="0"/>
              <a:t>)</a:t>
            </a:r>
            <a:endParaRPr lang="en-US" dirty="0"/>
          </a:p>
        </p:txBody>
      </p:sp>
      <p:sp>
        <p:nvSpPr>
          <p:cNvPr id="3" name="Content Placeholder 2"/>
          <p:cNvSpPr>
            <a:spLocks noGrp="1"/>
          </p:cNvSpPr>
          <p:nvPr>
            <p:ph idx="1"/>
          </p:nvPr>
        </p:nvSpPr>
        <p:spPr/>
        <p:txBody>
          <a:bodyPr>
            <a:normAutofit lnSpcReduction="10000"/>
          </a:bodyPr>
          <a:lstStyle/>
          <a:p>
            <a:pPr lvl="1"/>
            <a:r>
              <a:rPr lang="en-CA" dirty="0" smtClean="0"/>
              <a:t>US</a:t>
            </a:r>
          </a:p>
          <a:p>
            <a:pPr lvl="2"/>
            <a:r>
              <a:rPr lang="en-US" dirty="0" smtClean="0"/>
              <a:t>The U.S. Department of Agriculture (USDA) and National Nanotechnology Initiative (NNI) will hold a May 20-21, 2014, workshop entitled “Cellulose </a:t>
            </a:r>
            <a:r>
              <a:rPr lang="en-US" dirty="0" err="1" smtClean="0"/>
              <a:t>Nanomaterial</a:t>
            </a:r>
            <a:r>
              <a:rPr lang="en-US" dirty="0" smtClean="0"/>
              <a:t> — A Path Towards Commercialization.” … The workshop is intended to bring together high level executives from government and multiple industrial sectors to identify pathways for the commercialization of cellulose </a:t>
            </a:r>
            <a:r>
              <a:rPr lang="en-US" dirty="0" err="1" smtClean="0"/>
              <a:t>nanomaterials</a:t>
            </a:r>
            <a:r>
              <a:rPr lang="en-US" dirty="0" smtClean="0"/>
              <a:t> and facilitate communication across industry sectors to determine common challenges. (http://www.frogheart.ca/?p=13032)</a:t>
            </a:r>
            <a:endParaRPr lang="en-CA"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Forests and more (cellulose </a:t>
            </a:r>
            <a:r>
              <a:rPr lang="en-CA" dirty="0" err="1" smtClean="0"/>
              <a:t>nanomaterial</a:t>
            </a:r>
            <a:r>
              <a:rPr lang="en-CA"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US</a:t>
            </a:r>
          </a:p>
          <a:p>
            <a:pPr lvl="1"/>
            <a:r>
              <a:rPr lang="en-US" dirty="0" smtClean="0"/>
              <a:t>The U.S. Forest Service has released a report that details the pathway to commercializing affordable, renewable, and biodegradable cellulose </a:t>
            </a:r>
            <a:r>
              <a:rPr lang="en-US" dirty="0" err="1" smtClean="0"/>
              <a:t>nanomaterials</a:t>
            </a:r>
            <a:r>
              <a:rPr lang="en-US" dirty="0" smtClean="0"/>
              <a:t> from trees. Cellulosic </a:t>
            </a:r>
            <a:r>
              <a:rPr lang="en-US" dirty="0" err="1" smtClean="0"/>
              <a:t>nanomaterials</a:t>
            </a:r>
            <a:r>
              <a:rPr lang="en-US" dirty="0" smtClean="0"/>
              <a:t> are tiny, naturally occurring structural building blocks and hold great promise for many new and improved commercial products. Commercializing these materials also has the potential to create hundreds of thousands of American jobs while helping to restore our nation’s forests. (</a:t>
            </a:r>
            <a:r>
              <a:rPr lang="en-US" dirty="0" smtClean="0">
                <a:hlinkClick r:id="rId2"/>
              </a:rPr>
              <a:t>http://www.frogheart.ca/?p=15302</a:t>
            </a:r>
            <a:r>
              <a:rPr lang="en-US" dirty="0" smtClean="0"/>
              <a:t> Nov. 25,2014)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California</a:t>
            </a:r>
            <a:endParaRPr lang="en-US" dirty="0"/>
          </a:p>
        </p:txBody>
      </p:sp>
      <p:sp>
        <p:nvSpPr>
          <p:cNvPr id="3" name="Content Placeholder 2"/>
          <p:cNvSpPr>
            <a:spLocks noGrp="1"/>
          </p:cNvSpPr>
          <p:nvPr>
            <p:ph idx="1"/>
          </p:nvPr>
        </p:nvSpPr>
        <p:spPr/>
        <p:txBody>
          <a:bodyPr/>
          <a:lstStyle/>
          <a:p>
            <a:r>
              <a:rPr lang="en-CA" dirty="0" smtClean="0"/>
              <a:t>University of California Berkeley</a:t>
            </a:r>
            <a:r>
              <a:rPr lang="en-US" dirty="0" smtClean="0"/>
              <a:t> (</a:t>
            </a:r>
            <a:r>
              <a:rPr lang="en-US" dirty="0" err="1" smtClean="0"/>
              <a:t>memristor</a:t>
            </a:r>
            <a:r>
              <a:rPr lang="en-US" dirty="0" smtClean="0"/>
              <a:t> and Dr. Leon Chua)</a:t>
            </a:r>
          </a:p>
          <a:p>
            <a:r>
              <a:rPr lang="en-CA" dirty="0" smtClean="0"/>
              <a:t>HP Labs (</a:t>
            </a:r>
            <a:r>
              <a:rPr lang="en-CA" dirty="0" err="1" smtClean="0"/>
              <a:t>memristor</a:t>
            </a:r>
            <a:r>
              <a:rPr lang="en-CA" dirty="0" smtClean="0"/>
              <a:t> and Stanley Williams)</a:t>
            </a:r>
          </a:p>
          <a:p>
            <a:pPr lvl="1"/>
            <a:r>
              <a:rPr lang="en-CA" dirty="0" err="1" smtClean="0"/>
              <a:t>memristor</a:t>
            </a:r>
            <a:r>
              <a:rPr lang="en-CA" dirty="0" smtClean="0"/>
              <a:t> mimics neural plasticity</a:t>
            </a:r>
            <a:endParaRPr lang="en-US" dirty="0" smtClean="0"/>
          </a:p>
          <a:p>
            <a:r>
              <a:rPr lang="en-CA" dirty="0" smtClean="0"/>
              <a:t>University of California at Santa Barbara, Center for Nanotechnology in Society</a:t>
            </a:r>
          </a:p>
          <a:p>
            <a:r>
              <a:rPr lang="en-CA" dirty="0" smtClean="0"/>
              <a:t>University of California Los Angeles (atomic switch and James </a:t>
            </a:r>
            <a:r>
              <a:rPr lang="en-CA" dirty="0" err="1" smtClean="0"/>
              <a:t>Gimzewski</a:t>
            </a:r>
            <a:r>
              <a:rPr lang="en-CA" dirty="0" smtClean="0"/>
              <a:t>/Japan)</a:t>
            </a:r>
          </a:p>
          <a:p>
            <a:endParaRPr lang="en-CA"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Forests and more (cellulose </a:t>
            </a:r>
            <a:r>
              <a:rPr lang="en-CA" dirty="0" err="1" smtClean="0"/>
              <a:t>nanomaterial</a:t>
            </a:r>
            <a:r>
              <a:rPr lang="en-CA" dirty="0" smtClean="0"/>
              <a:t>)</a:t>
            </a:r>
            <a:endParaRPr lang="en-US" dirty="0"/>
          </a:p>
        </p:txBody>
      </p:sp>
      <p:sp>
        <p:nvSpPr>
          <p:cNvPr id="3" name="Content Placeholder 2"/>
          <p:cNvSpPr>
            <a:spLocks noGrp="1"/>
          </p:cNvSpPr>
          <p:nvPr>
            <p:ph idx="1"/>
          </p:nvPr>
        </p:nvSpPr>
        <p:spPr/>
        <p:txBody>
          <a:bodyPr/>
          <a:lstStyle/>
          <a:p>
            <a:r>
              <a:rPr lang="en-CA" dirty="0" smtClean="0"/>
              <a:t>US</a:t>
            </a:r>
          </a:p>
          <a:p>
            <a:pPr lvl="1"/>
            <a:r>
              <a:rPr lang="en-CA" dirty="0" smtClean="0"/>
              <a:t>From the report: </a:t>
            </a:r>
            <a:r>
              <a:rPr lang="en-US" dirty="0" smtClean="0"/>
              <a:t>Cellulose </a:t>
            </a:r>
            <a:r>
              <a:rPr lang="en-US" dirty="0" err="1" smtClean="0"/>
              <a:t>nanomaterials</a:t>
            </a:r>
            <a:r>
              <a:rPr lang="en-US" dirty="0" smtClean="0"/>
              <a:t> have the potential to add value to an array of new and improved products across a range of industries, including electronics, construction, food, energy, health care, automotive, aerospace, and defense, according to Ted Wegner, assistant director at the U.S. Forest Service Forest Products Laboratory in Madison, Wis.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 and more (</a:t>
            </a:r>
            <a:r>
              <a:rPr lang="en-CA" dirty="0" err="1" smtClean="0"/>
              <a:t>nanocellulose</a:t>
            </a:r>
            <a:r>
              <a:rPr lang="en-CA" dirty="0" smtClean="0"/>
              <a:t>)</a:t>
            </a:r>
            <a:endParaRPr lang="en-US" dirty="0"/>
          </a:p>
        </p:txBody>
      </p:sp>
      <p:sp>
        <p:nvSpPr>
          <p:cNvPr id="3" name="Content Placeholder 2"/>
          <p:cNvSpPr>
            <a:spLocks noGrp="1"/>
          </p:cNvSpPr>
          <p:nvPr>
            <p:ph idx="1"/>
          </p:nvPr>
        </p:nvSpPr>
        <p:spPr/>
        <p:txBody>
          <a:bodyPr>
            <a:normAutofit fontScale="85000" lnSpcReduction="20000"/>
          </a:bodyPr>
          <a:lstStyle/>
          <a:p>
            <a:pPr lvl="1"/>
            <a:r>
              <a:rPr lang="en-CA" dirty="0" smtClean="0"/>
              <a:t>Brazil</a:t>
            </a:r>
          </a:p>
          <a:p>
            <a:pPr lvl="2"/>
            <a:r>
              <a:rPr lang="en-US" dirty="0" smtClean="0"/>
              <a:t>Your next new car hopefully won’t be a lemon. But it could be a pineapple or a banana. That’s because scientists in Brazil have developed a more effective way to use fibers from these and other plants in a new generation of automotive plastics that are stronger, lighter, and more eco-friendly than plastics now in use. …</a:t>
            </a:r>
          </a:p>
          <a:p>
            <a:pPr lvl="2"/>
            <a:r>
              <a:rPr lang="en-US" dirty="0" smtClean="0"/>
              <a:t>Study leader </a:t>
            </a:r>
            <a:r>
              <a:rPr lang="en-US" dirty="0" err="1" smtClean="0"/>
              <a:t>Alcides</a:t>
            </a:r>
            <a:r>
              <a:rPr lang="en-US" dirty="0" smtClean="0"/>
              <a:t> </a:t>
            </a:r>
            <a:r>
              <a:rPr lang="en-US" dirty="0" err="1" smtClean="0"/>
              <a:t>Leão</a:t>
            </a:r>
            <a:r>
              <a:rPr lang="en-US" dirty="0" smtClean="0"/>
              <a:t>, Ph.D., said the fibers used to reinforce the new plastics may come from delicate fruits like bananas and pineapples, but they are super strong. Some of these so-called </a:t>
            </a:r>
            <a:r>
              <a:rPr lang="en-US" dirty="0" err="1" smtClean="0"/>
              <a:t>nano</a:t>
            </a:r>
            <a:r>
              <a:rPr lang="en-US" dirty="0" smtClean="0"/>
              <a:t>-cellulose fibers are almost as stiff as Kevlar, the renowned super-strong material used in armor and bulletproof vests. Unlike Kevlar and other traditional plastics, which are made from petroleum or natural gas, </a:t>
            </a:r>
            <a:r>
              <a:rPr lang="en-US" dirty="0" err="1" smtClean="0"/>
              <a:t>nano</a:t>
            </a:r>
            <a:r>
              <a:rPr lang="en-US" dirty="0" smtClean="0"/>
              <a:t>-cellulose fibers are completely renewable. (http://www.acs.org/content/acs/en/pressroom/newsreleases/2011/march/green-cars-could-be-made-from-pineapples-and-bananas.html)</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 and more</a:t>
            </a:r>
            <a:endParaRPr lang="en-US" dirty="0"/>
          </a:p>
        </p:txBody>
      </p:sp>
      <p:sp>
        <p:nvSpPr>
          <p:cNvPr id="3" name="Content Placeholder 2"/>
          <p:cNvSpPr>
            <a:spLocks noGrp="1"/>
          </p:cNvSpPr>
          <p:nvPr>
            <p:ph idx="1"/>
          </p:nvPr>
        </p:nvSpPr>
        <p:spPr/>
        <p:txBody>
          <a:bodyPr>
            <a:normAutofit fontScale="77500" lnSpcReduction="20000"/>
          </a:bodyPr>
          <a:lstStyle/>
          <a:p>
            <a:r>
              <a:rPr lang="en-CA" dirty="0" smtClean="0"/>
              <a:t>Brazil-Canada</a:t>
            </a:r>
          </a:p>
          <a:p>
            <a:r>
              <a:rPr lang="en-US" dirty="0" smtClean="0"/>
              <a:t>Brazil-Canada Business, Innovation, Science, and Technology Forum</a:t>
            </a:r>
          </a:p>
          <a:p>
            <a:pPr lvl="1"/>
            <a:r>
              <a:rPr lang="en-US" dirty="0" smtClean="0"/>
              <a:t>Join us for a morning [June 2013] focused on Business Innovation and Science &amp; </a:t>
            </a:r>
            <a:r>
              <a:rPr lang="en-US" dirty="0" err="1" smtClean="0"/>
              <a:t>Tecnology</a:t>
            </a:r>
            <a:r>
              <a:rPr lang="en-US" dirty="0" smtClean="0"/>
              <a:t> opportunities in the Brazilian economy. The opening speakers, Ambassador Sergio Florencio, Consul General and Dr. Jeremy Hall will provide an overview of the landscape in Brazil. The panel discussion includes industry leaders who have piloted extensive business in Brazil specifically in the agriculture, mining and infrastructure fields ... If you are interested in conducting business in Brazil and would like to understand more about the dynamics of the Brazilian economy and how businesses operate, please register now. (SFU) http://www.frogheart.ca/?p=10390</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 and more (</a:t>
            </a:r>
            <a:r>
              <a:rPr lang="en-CA" dirty="0" err="1" smtClean="0"/>
              <a:t>nanocellulose</a:t>
            </a:r>
            <a:r>
              <a:rPr lang="en-CA" dirty="0" smtClean="0"/>
              <a:t>)</a:t>
            </a:r>
            <a:endParaRPr lang="en-US" dirty="0"/>
          </a:p>
        </p:txBody>
      </p:sp>
      <p:sp>
        <p:nvSpPr>
          <p:cNvPr id="3" name="Content Placeholder 2"/>
          <p:cNvSpPr>
            <a:spLocks noGrp="1"/>
          </p:cNvSpPr>
          <p:nvPr>
            <p:ph idx="1"/>
          </p:nvPr>
        </p:nvSpPr>
        <p:spPr/>
        <p:txBody>
          <a:bodyPr>
            <a:normAutofit/>
          </a:bodyPr>
          <a:lstStyle/>
          <a:p>
            <a:pPr lvl="1"/>
            <a:r>
              <a:rPr lang="en-CA" dirty="0" smtClean="0"/>
              <a:t>EU, carrots, and cellulose</a:t>
            </a:r>
          </a:p>
          <a:p>
            <a:pPr lvl="2"/>
            <a:r>
              <a:rPr lang="en-US" dirty="0" smtClean="0"/>
              <a:t> Food processing of vegetables produces billions of </a:t>
            </a:r>
            <a:r>
              <a:rPr lang="en-US" dirty="0" err="1" smtClean="0"/>
              <a:t>tonnes</a:t>
            </a:r>
            <a:r>
              <a:rPr lang="en-US" dirty="0" smtClean="0"/>
              <a:t> of fibrous waste. The cellulose </a:t>
            </a:r>
            <a:r>
              <a:rPr lang="en-US" dirty="0" err="1" smtClean="0"/>
              <a:t>fibres</a:t>
            </a:r>
            <a:r>
              <a:rPr lang="en-US" dirty="0" smtClean="0"/>
              <a:t> contained within this waste have superior structural properties that with ‘green’ chemistry can be put to much better use. Composites containing cellulose extracted from carrot waste have already been incorporated in lightweight products such as fishing rods and steering wheels.</a:t>
            </a:r>
          </a:p>
          <a:p>
            <a:pPr lvl="1"/>
            <a:endParaRPr 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 and more (</a:t>
            </a:r>
            <a:r>
              <a:rPr lang="en-CA" dirty="0" err="1" smtClean="0"/>
              <a:t>nanocellulose</a:t>
            </a:r>
            <a:r>
              <a:rPr lang="en-CA" dirty="0" smtClean="0"/>
              <a:t>)</a:t>
            </a:r>
            <a:endParaRPr lang="en-US" dirty="0"/>
          </a:p>
        </p:txBody>
      </p:sp>
      <p:sp>
        <p:nvSpPr>
          <p:cNvPr id="3" name="Content Placeholder 2"/>
          <p:cNvSpPr>
            <a:spLocks noGrp="1"/>
          </p:cNvSpPr>
          <p:nvPr>
            <p:ph idx="1"/>
          </p:nvPr>
        </p:nvSpPr>
        <p:spPr/>
        <p:txBody>
          <a:bodyPr>
            <a:normAutofit fontScale="92500"/>
          </a:bodyPr>
          <a:lstStyle/>
          <a:p>
            <a:pPr lvl="1"/>
            <a:r>
              <a:rPr lang="en-CA" dirty="0" smtClean="0"/>
              <a:t>EU, carrots, and cellulose</a:t>
            </a:r>
          </a:p>
          <a:p>
            <a:pPr lvl="2"/>
            <a:r>
              <a:rPr lang="en-US" dirty="0" smtClean="0"/>
              <a:t>This material – Curran – while exhibiting good structural properties, does not have the strength of glass or carbon </a:t>
            </a:r>
            <a:r>
              <a:rPr lang="en-US" dirty="0" err="1" smtClean="0"/>
              <a:t>fibre</a:t>
            </a:r>
            <a:r>
              <a:rPr lang="en-US" dirty="0" smtClean="0"/>
              <a:t> reinforced plastics (GFRP and CFRP) and is further disadvantaged due to limited </a:t>
            </a:r>
            <a:r>
              <a:rPr lang="en-US" dirty="0" err="1" smtClean="0"/>
              <a:t>processability</a:t>
            </a:r>
            <a:r>
              <a:rPr lang="en-US" dirty="0" smtClean="0"/>
              <a:t>.</a:t>
            </a:r>
          </a:p>
          <a:p>
            <a:pPr lvl="2"/>
            <a:r>
              <a:rPr lang="en-US" dirty="0" smtClean="0"/>
              <a:t>The </a:t>
            </a:r>
            <a:r>
              <a:rPr lang="en-US" dirty="0" err="1" smtClean="0"/>
              <a:t>NanoCelluComp</a:t>
            </a:r>
            <a:r>
              <a:rPr lang="en-US" dirty="0" smtClean="0"/>
              <a:t> Process Improving on Curran through:</a:t>
            </a:r>
          </a:p>
          <a:p>
            <a:pPr lvl="3"/>
            <a:r>
              <a:rPr lang="en-US" dirty="0" smtClean="0"/>
              <a:t>Liberating </a:t>
            </a:r>
            <a:r>
              <a:rPr lang="en-US" dirty="0" err="1" smtClean="0"/>
              <a:t>microfibrillated</a:t>
            </a:r>
            <a:r>
              <a:rPr lang="en-US" dirty="0" smtClean="0"/>
              <a:t> cellulose (</a:t>
            </a:r>
            <a:r>
              <a:rPr lang="en-US" dirty="0" err="1" smtClean="0"/>
              <a:t>nanocellulose</a:t>
            </a:r>
            <a:r>
              <a:rPr lang="en-US" dirty="0" smtClean="0"/>
              <a:t>) from vegetable waste streams </a:t>
            </a:r>
            <a:r>
              <a:rPr lang="en-US" dirty="0" err="1" smtClean="0"/>
              <a:t>utilising</a:t>
            </a:r>
            <a:r>
              <a:rPr lang="en-US" dirty="0" smtClean="0"/>
              <a:t> an aqueous based process (thus decreasing energy consumption, and avoiding volatile chemicals).</a:t>
            </a:r>
          </a:p>
          <a:p>
            <a:pPr lvl="3"/>
            <a:r>
              <a:rPr lang="en-US" dirty="0" smtClean="0"/>
              <a:t>Improving mechanical properties by the controlled alignment and cross linking of </a:t>
            </a:r>
            <a:r>
              <a:rPr lang="en-US" dirty="0" err="1" smtClean="0"/>
              <a:t>nanocellulose</a:t>
            </a:r>
            <a:r>
              <a:rPr lang="en-US" dirty="0" smtClean="0"/>
              <a:t> fibrils.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Forests and more (</a:t>
            </a:r>
            <a:r>
              <a:rPr lang="en-CA" dirty="0" err="1" smtClean="0"/>
              <a:t>nanocellulose</a:t>
            </a:r>
            <a:r>
              <a:rPr lang="en-CA" dirty="0" smtClean="0"/>
              <a:t>)</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 Combining the resultant </a:t>
            </a:r>
            <a:r>
              <a:rPr lang="en-US" dirty="0" err="1" smtClean="0"/>
              <a:t>fibres</a:t>
            </a:r>
            <a:r>
              <a:rPr lang="en-US" dirty="0" smtClean="0"/>
              <a:t> with bio-based resins to produce a 100% bio-composite (thus decreasing use of petroleum-based products).</a:t>
            </a:r>
          </a:p>
          <a:p>
            <a:pPr lvl="1"/>
            <a:r>
              <a:rPr lang="en-US" dirty="0" smtClean="0"/>
              <a:t>  Ensuring compatibility of the bio-composite with current manufacturing processes (e.g. injection </a:t>
            </a:r>
            <a:r>
              <a:rPr lang="en-US" dirty="0" err="1" smtClean="0"/>
              <a:t>moulding</a:t>
            </a:r>
            <a:r>
              <a:rPr lang="en-US" dirty="0" smtClean="0"/>
              <a:t>, hand lay-up).</a:t>
            </a:r>
          </a:p>
          <a:p>
            <a:pPr lvl="1"/>
            <a:r>
              <a:rPr lang="en-US" dirty="0" smtClean="0"/>
              <a:t>  Investigating the sustainability of the above processes and materials, compared to existing materials, through a full life-cycle assessment (LCA) and identifying promising application fields.</a:t>
            </a:r>
          </a:p>
          <a:p>
            <a:pPr lvl="1"/>
            <a:r>
              <a:rPr lang="en-US" dirty="0" smtClean="0">
                <a:hlinkClick r:id="rId2"/>
              </a:rPr>
              <a:t>http://www.frogheart.ca/?p=12425</a:t>
            </a:r>
            <a:r>
              <a:rPr lang="en-US" dirty="0" smtClean="0"/>
              <a:t> (Feb. 2014)</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Mines</a:t>
            </a:r>
            <a:endParaRPr lang="en-US" dirty="0"/>
          </a:p>
        </p:txBody>
      </p:sp>
      <p:sp>
        <p:nvSpPr>
          <p:cNvPr id="3" name="Content Placeholder 2"/>
          <p:cNvSpPr>
            <a:spLocks noGrp="1"/>
          </p:cNvSpPr>
          <p:nvPr>
            <p:ph idx="1"/>
          </p:nvPr>
        </p:nvSpPr>
        <p:spPr/>
        <p:txBody>
          <a:bodyPr>
            <a:normAutofit/>
          </a:bodyPr>
          <a:lstStyle/>
          <a:p>
            <a:r>
              <a:rPr lang="en-CA" dirty="0" smtClean="0"/>
              <a:t>Graphite flakes for </a:t>
            </a:r>
            <a:r>
              <a:rPr lang="en-CA" dirty="0" err="1" smtClean="0"/>
              <a:t>graphene</a:t>
            </a:r>
            <a:endParaRPr lang="en-CA" dirty="0" smtClean="0"/>
          </a:p>
          <a:p>
            <a:pPr lvl="1"/>
            <a:r>
              <a:rPr lang="en-CA" dirty="0" smtClean="0"/>
              <a:t>Ontario</a:t>
            </a:r>
          </a:p>
          <a:p>
            <a:pPr lvl="2"/>
            <a:r>
              <a:rPr lang="en-US" dirty="0" smtClean="0"/>
              <a:t>Northern Graphite Corporation has announced that it has agreed to supply its +48 mesh and +32 mesh extra large flake graphite to </a:t>
            </a:r>
            <a:r>
              <a:rPr lang="en-US" dirty="0" err="1" smtClean="0"/>
              <a:t>Grafen</a:t>
            </a:r>
            <a:r>
              <a:rPr lang="en-US" dirty="0" smtClean="0"/>
              <a:t> Chemical Industries [GCI] for </a:t>
            </a:r>
            <a:r>
              <a:rPr lang="en-US" dirty="0" err="1" smtClean="0"/>
              <a:t>graphene</a:t>
            </a:r>
            <a:r>
              <a:rPr lang="en-US" dirty="0" smtClean="0"/>
              <a:t> research and has also </a:t>
            </a:r>
            <a:r>
              <a:rPr lang="en-US" b="1" dirty="0" smtClean="0"/>
              <a:t>agreed to enter into a cooperation agreement to develop intellectual property rights</a:t>
            </a:r>
            <a:r>
              <a:rPr lang="en-US" dirty="0" smtClean="0"/>
              <a:t>. (</a:t>
            </a:r>
            <a:r>
              <a:rPr lang="en-US" dirty="0" smtClean="0">
                <a:hlinkClick r:id="rId2"/>
              </a:rPr>
              <a:t>http://www.frogheart.ca/?p=5829</a:t>
            </a:r>
            <a:r>
              <a:rPr lang="en-US" dirty="0" smtClean="0"/>
              <a:t> Feb. 2012)</a:t>
            </a:r>
          </a:p>
          <a:p>
            <a:pPr lvl="2"/>
            <a:endParaRPr lang="en-CA"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Mines</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Northern Graphite Corporation has announced that </a:t>
            </a:r>
            <a:r>
              <a:rPr lang="en-US" dirty="0" err="1" smtClean="0"/>
              <a:t>graphene</a:t>
            </a:r>
            <a:r>
              <a:rPr lang="en-US" dirty="0" smtClean="0"/>
              <a:t> has been successfully made on a test basis using large flake graphite from the Company’s </a:t>
            </a:r>
            <a:r>
              <a:rPr lang="en-US" dirty="0" err="1" smtClean="0"/>
              <a:t>Bissett</a:t>
            </a:r>
            <a:r>
              <a:rPr lang="en-US" dirty="0" smtClean="0"/>
              <a:t> Creek project in Northern Ontario. </a:t>
            </a:r>
            <a:r>
              <a:rPr lang="en-US" dirty="0" err="1" smtClean="0"/>
              <a:t>Northern’s</a:t>
            </a:r>
            <a:r>
              <a:rPr lang="en-US" dirty="0" smtClean="0"/>
              <a:t> standard 95%C, large flake graphite was evaluated as a source material for making </a:t>
            </a:r>
            <a:r>
              <a:rPr lang="en-US" dirty="0" err="1" smtClean="0"/>
              <a:t>graphene</a:t>
            </a:r>
            <a:r>
              <a:rPr lang="en-US" dirty="0" smtClean="0"/>
              <a:t> by an eminent professor in the field at the Chinese Academy of Sciences who is doing research making </a:t>
            </a:r>
            <a:r>
              <a:rPr lang="en-US" dirty="0" err="1" smtClean="0"/>
              <a:t>graphene</a:t>
            </a:r>
            <a:r>
              <a:rPr lang="en-US" dirty="0" smtClean="0"/>
              <a:t> sheets larger than 30cm2 in size using the </a:t>
            </a:r>
            <a:r>
              <a:rPr lang="en-US" dirty="0" err="1" smtClean="0"/>
              <a:t>graphene</a:t>
            </a:r>
            <a:r>
              <a:rPr lang="en-US" dirty="0" smtClean="0"/>
              <a:t> oxide methodology. The tests indicated that </a:t>
            </a:r>
            <a:r>
              <a:rPr lang="en-US" dirty="0" err="1" smtClean="0"/>
              <a:t>graphene</a:t>
            </a:r>
            <a:r>
              <a:rPr lang="en-US" dirty="0" smtClean="0"/>
              <a:t> made from </a:t>
            </a:r>
            <a:r>
              <a:rPr lang="en-US" dirty="0" err="1" smtClean="0"/>
              <a:t>Northern’s</a:t>
            </a:r>
            <a:r>
              <a:rPr lang="en-US" dirty="0" smtClean="0"/>
              <a:t> jumbo flake is superior to Chinese powder and large flake graphite in terms of size, higher electrical conductivity, lower resistance and greater transparency. (</a:t>
            </a:r>
            <a:r>
              <a:rPr lang="en-US" dirty="0" smtClean="0">
                <a:hlinkClick r:id="rId2"/>
              </a:rPr>
              <a:t>http://www.frogheart.ca/?p=4027</a:t>
            </a:r>
            <a:r>
              <a:rPr lang="en-US" dirty="0" smtClean="0"/>
              <a:t> July 2011)</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Mines</a:t>
            </a:r>
            <a:endParaRPr lang="en-US" dirty="0"/>
          </a:p>
        </p:txBody>
      </p:sp>
      <p:sp>
        <p:nvSpPr>
          <p:cNvPr id="3" name="Content Placeholder 2"/>
          <p:cNvSpPr>
            <a:spLocks noGrp="1"/>
          </p:cNvSpPr>
          <p:nvPr>
            <p:ph idx="1"/>
          </p:nvPr>
        </p:nvSpPr>
        <p:spPr/>
        <p:txBody>
          <a:bodyPr>
            <a:normAutofit/>
          </a:bodyPr>
          <a:lstStyle/>
          <a:p>
            <a:pPr lvl="1"/>
            <a:r>
              <a:rPr lang="en-CA" dirty="0" smtClean="0"/>
              <a:t>Quebec</a:t>
            </a:r>
          </a:p>
          <a:p>
            <a:pPr lvl="2"/>
            <a:r>
              <a:rPr lang="en-US" dirty="0" err="1" smtClean="0"/>
              <a:t>Lomiko</a:t>
            </a:r>
            <a:r>
              <a:rPr lang="en-US" dirty="0" smtClean="0"/>
              <a:t> and </a:t>
            </a:r>
            <a:r>
              <a:rPr lang="en-US" dirty="0" err="1" smtClean="0"/>
              <a:t>Graphene</a:t>
            </a:r>
            <a:r>
              <a:rPr lang="en-US" dirty="0" smtClean="0"/>
              <a:t> Labs plan to co-develop a vertically integrated supply chain that includes a secure supply of high-quality graphite, cost-effective and scalable processing, tight quality control and integration of </a:t>
            </a:r>
            <a:r>
              <a:rPr lang="en-US" dirty="0" err="1" smtClean="0"/>
              <a:t>graphene</a:t>
            </a:r>
            <a:r>
              <a:rPr lang="en-US" dirty="0" smtClean="0"/>
              <a:t>-based products in end-user products. The parties will capitalize on the secure supply of high quality graphite, provided by </a:t>
            </a:r>
            <a:r>
              <a:rPr lang="en-US" dirty="0" err="1" smtClean="0"/>
              <a:t>Lomiko</a:t>
            </a:r>
            <a:r>
              <a:rPr lang="en-US" dirty="0" smtClean="0"/>
              <a:t>, and the extensive customer database and expertise in </a:t>
            </a:r>
            <a:r>
              <a:rPr lang="en-US" dirty="0" err="1" smtClean="0"/>
              <a:t>graphene</a:t>
            </a:r>
            <a:r>
              <a:rPr lang="en-US" dirty="0" smtClean="0"/>
              <a:t> materials brought by </a:t>
            </a:r>
            <a:r>
              <a:rPr lang="en-US" dirty="0" err="1" smtClean="0"/>
              <a:t>Graphene</a:t>
            </a:r>
            <a:r>
              <a:rPr lang="en-US" dirty="0" smtClean="0"/>
              <a:t> Labs. </a:t>
            </a:r>
            <a:endParaRPr lang="en-CA"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Mines</a:t>
            </a:r>
            <a:endParaRPr lang="en-US" dirty="0"/>
          </a:p>
        </p:txBody>
      </p:sp>
      <p:sp>
        <p:nvSpPr>
          <p:cNvPr id="3" name="Content Placeholder 2"/>
          <p:cNvSpPr>
            <a:spLocks noGrp="1"/>
          </p:cNvSpPr>
          <p:nvPr>
            <p:ph idx="1"/>
          </p:nvPr>
        </p:nvSpPr>
        <p:spPr/>
        <p:txBody>
          <a:bodyPr>
            <a:normAutofit/>
          </a:bodyPr>
          <a:lstStyle/>
          <a:p>
            <a:pPr lvl="2"/>
            <a:r>
              <a:rPr lang="en-US" dirty="0" err="1" smtClean="0"/>
              <a:t>Lomiko</a:t>
            </a:r>
            <a:r>
              <a:rPr lang="en-US" dirty="0" smtClean="0"/>
              <a:t> will provide mineral samples from the </a:t>
            </a:r>
            <a:r>
              <a:rPr lang="en-US" b="1" dirty="0" err="1" smtClean="0"/>
              <a:t>Quatre</a:t>
            </a:r>
            <a:r>
              <a:rPr lang="en-US" b="1" dirty="0" smtClean="0"/>
              <a:t> Milles Project</a:t>
            </a:r>
            <a:r>
              <a:rPr lang="en-US" dirty="0" smtClean="0"/>
              <a:t> required for testing natural high quality flake graphite for </a:t>
            </a:r>
            <a:r>
              <a:rPr lang="en-US" dirty="0" err="1" smtClean="0"/>
              <a:t>graphene</a:t>
            </a:r>
            <a:r>
              <a:rPr lang="en-US" dirty="0" smtClean="0"/>
              <a:t> conversion. [emphasis mine] The primary goal of testing is for </a:t>
            </a:r>
            <a:r>
              <a:rPr lang="en-US" dirty="0" err="1" smtClean="0"/>
              <a:t>Graphene</a:t>
            </a:r>
            <a:r>
              <a:rPr lang="en-US" dirty="0" smtClean="0"/>
              <a:t> Labs to develop a feasible procedure for the purification of flake graphite for use in </a:t>
            </a:r>
            <a:r>
              <a:rPr lang="en-US" dirty="0" err="1" smtClean="0"/>
              <a:t>graphene</a:t>
            </a:r>
            <a:r>
              <a:rPr lang="en-US" dirty="0" smtClean="0"/>
              <a:t> production. </a:t>
            </a:r>
            <a:r>
              <a:rPr lang="en-US" dirty="0" err="1" smtClean="0"/>
              <a:t>Graphene</a:t>
            </a:r>
            <a:r>
              <a:rPr lang="en-US" dirty="0" smtClean="0"/>
              <a:t> Labs will also provide guidance on technologies tailored to the production of </a:t>
            </a:r>
            <a:r>
              <a:rPr lang="en-US" dirty="0" err="1" smtClean="0"/>
              <a:t>graphene</a:t>
            </a:r>
            <a:r>
              <a:rPr lang="en-US" dirty="0" smtClean="0"/>
              <a:t> and </a:t>
            </a:r>
            <a:r>
              <a:rPr lang="en-US" dirty="0" err="1" smtClean="0"/>
              <a:t>graphene</a:t>
            </a:r>
            <a:r>
              <a:rPr lang="en-US" dirty="0" smtClean="0"/>
              <a:t>-related materials.</a:t>
            </a:r>
          </a:p>
          <a:p>
            <a:r>
              <a:rPr lang="en-US" dirty="0" smtClean="0"/>
              <a:t>http://www.frogheart.ca/?p=9797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Memristor</a:t>
            </a:r>
            <a:r>
              <a:rPr lang="en-CA" dirty="0" smtClean="0"/>
              <a:t> (artificial brain)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2008, two </a:t>
            </a:r>
            <a:r>
              <a:rPr lang="en-US" dirty="0" err="1" smtClean="0"/>
              <a:t>memristor</a:t>
            </a:r>
            <a:r>
              <a:rPr lang="en-US" dirty="0" smtClean="0"/>
              <a:t> papers were published in </a:t>
            </a:r>
            <a:r>
              <a:rPr lang="en-US" i="1" dirty="0" smtClean="0"/>
              <a:t>Nature</a:t>
            </a:r>
            <a:r>
              <a:rPr lang="en-US" dirty="0" smtClean="0"/>
              <a:t> and </a:t>
            </a:r>
            <a:r>
              <a:rPr lang="en-US" i="1" dirty="0" smtClean="0"/>
              <a:t>Nature Nanotechnology</a:t>
            </a:r>
            <a:r>
              <a:rPr lang="en-US" dirty="0" smtClean="0"/>
              <a:t>, respectively. In the first (</a:t>
            </a:r>
            <a:r>
              <a:rPr lang="en-US" i="1" dirty="0" smtClean="0"/>
              <a:t>Nature</a:t>
            </a:r>
            <a:r>
              <a:rPr lang="en-US" dirty="0" smtClean="0"/>
              <a:t>, May 2008 [article still behind a </a:t>
            </a:r>
            <a:r>
              <a:rPr lang="en-US" dirty="0" err="1" smtClean="0"/>
              <a:t>paywall</a:t>
            </a:r>
            <a:r>
              <a:rPr lang="en-US" dirty="0" smtClean="0"/>
              <a:t>], a team at HP Labs claimed they had proved the existence of </a:t>
            </a:r>
            <a:r>
              <a:rPr lang="en-US" dirty="0" err="1" smtClean="0"/>
              <a:t>memristors</a:t>
            </a:r>
            <a:r>
              <a:rPr lang="en-US" dirty="0" smtClean="0"/>
              <a:t> (a fourth member of electrical engineering’s ‘Holy Trinity of the capacitor, resistor, and inductor’). In the second paper (</a:t>
            </a:r>
            <a:r>
              <a:rPr lang="en-US" i="1" dirty="0" smtClean="0"/>
              <a:t>Nature Nanotechnology</a:t>
            </a:r>
            <a:r>
              <a:rPr lang="en-US" dirty="0" smtClean="0"/>
              <a:t>, July 2008 [article still behind a </a:t>
            </a:r>
            <a:r>
              <a:rPr lang="en-US" dirty="0" err="1" smtClean="0"/>
              <a:t>paywall</a:t>
            </a:r>
            <a:r>
              <a:rPr lang="en-US" dirty="0" smtClean="0"/>
              <a:t>]) the team reported that they had achieved engineering control.</a:t>
            </a:r>
          </a:p>
          <a:p>
            <a:r>
              <a:rPr lang="en-US" dirty="0" smtClean="0"/>
              <a:t>http://www.frogheart.ca/?p=894</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Mines</a:t>
            </a:r>
            <a:endParaRPr lang="en-US" dirty="0"/>
          </a:p>
        </p:txBody>
      </p:sp>
      <p:sp>
        <p:nvSpPr>
          <p:cNvPr id="3" name="Content Placeholder 2"/>
          <p:cNvSpPr>
            <a:spLocks noGrp="1"/>
          </p:cNvSpPr>
          <p:nvPr>
            <p:ph idx="1"/>
          </p:nvPr>
        </p:nvSpPr>
        <p:spPr/>
        <p:txBody>
          <a:bodyPr/>
          <a:lstStyle/>
          <a:p>
            <a:pPr lvl="1"/>
            <a:r>
              <a:rPr lang="en-CA" dirty="0" err="1" smtClean="0"/>
              <a:t>Lomiko</a:t>
            </a:r>
            <a:r>
              <a:rPr lang="en-CA" dirty="0" smtClean="0"/>
              <a:t> Metals headquartered in BC but its mines are in Quebec</a:t>
            </a:r>
          </a:p>
          <a:p>
            <a:pPr lvl="2"/>
            <a:r>
              <a:rPr lang="en-US" dirty="0" err="1" smtClean="0"/>
              <a:t>Lomiko</a:t>
            </a:r>
            <a:r>
              <a:rPr lang="en-US" dirty="0" smtClean="0"/>
              <a:t> Metals is focused on the exploration and development of minerals for the new green economy. The company has graphite properties in Quebec and a Zinc Discovery in Northern B.C. (</a:t>
            </a:r>
            <a:r>
              <a:rPr lang="en-US" dirty="0" smtClean="0">
                <a:hlinkClick r:id="rId2"/>
              </a:rPr>
              <a:t>http://www.frogheart.ca/?p=9797</a:t>
            </a:r>
            <a:r>
              <a:rPr lang="en-US" dirty="0" smtClean="0"/>
              <a:t>)</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Mines</a:t>
            </a:r>
            <a:endParaRPr lang="en-US" dirty="0"/>
          </a:p>
        </p:txBody>
      </p:sp>
      <p:sp>
        <p:nvSpPr>
          <p:cNvPr id="3" name="Content Placeholder 2"/>
          <p:cNvSpPr>
            <a:spLocks noGrp="1"/>
          </p:cNvSpPr>
          <p:nvPr>
            <p:ph idx="1"/>
          </p:nvPr>
        </p:nvSpPr>
        <p:spPr/>
        <p:txBody>
          <a:bodyPr>
            <a:normAutofit fontScale="77500" lnSpcReduction="20000"/>
          </a:bodyPr>
          <a:lstStyle/>
          <a:p>
            <a:r>
              <a:rPr lang="en-CA" dirty="0" err="1" smtClean="0"/>
              <a:t>Phytomining</a:t>
            </a:r>
            <a:endParaRPr lang="en-CA" dirty="0" smtClean="0"/>
          </a:p>
          <a:p>
            <a:pPr lvl="1"/>
            <a:r>
              <a:rPr lang="en-US" dirty="0" smtClean="0"/>
              <a:t>July 24, 2012  … Researchers at the University of British Columbia and an international team have received $1.4 million to explore the use of plants to recover precious metals from mine tailings around the […] (http://news.ubc.ca/tag/phyto-mining/)</a:t>
            </a:r>
          </a:p>
          <a:p>
            <a:r>
              <a:rPr lang="en-US" dirty="0" smtClean="0"/>
              <a:t>PHYTOMINING OF PLATINUM GROUP METALS: MAJOR DRIVING FORCES AND NEW APPROACHES by John </a:t>
            </a:r>
            <a:r>
              <a:rPr lang="en-US" dirty="0" err="1" smtClean="0"/>
              <a:t>Meech</a:t>
            </a:r>
            <a:r>
              <a:rPr lang="en-US" dirty="0" smtClean="0"/>
              <a:t>, </a:t>
            </a:r>
            <a:r>
              <a:rPr lang="en-US" dirty="0" err="1" smtClean="0"/>
              <a:t>Peipei</a:t>
            </a:r>
            <a:r>
              <a:rPr lang="en-US" dirty="0" smtClean="0"/>
              <a:t> Chi, and  Christopher W. N. Anderson (UBC &amp; Massey University, NZ; Note: NZ pioneered </a:t>
            </a:r>
            <a:r>
              <a:rPr lang="en-US" dirty="0" err="1" smtClean="0"/>
              <a:t>phytomining</a:t>
            </a:r>
            <a:r>
              <a:rPr lang="en-US" dirty="0" smtClean="0"/>
              <a:t>) </a:t>
            </a:r>
            <a:r>
              <a:rPr lang="en-US" dirty="0" smtClean="0">
                <a:hlinkClick r:id="rId2"/>
              </a:rPr>
              <a:t>http://www.jmeech.mining.ubc.ca/Shi%20P%20-%20Phytomining%20PGMs.pdf</a:t>
            </a:r>
            <a:r>
              <a:rPr lang="en-US" dirty="0" smtClean="0"/>
              <a:t> presented at </a:t>
            </a:r>
            <a:r>
              <a:rPr lang="en-US" dirty="0" err="1" smtClean="0"/>
              <a:t>Schechtman</a:t>
            </a:r>
            <a:r>
              <a:rPr lang="en-US" dirty="0" smtClean="0"/>
              <a:t> International Symposium</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Schechtman</a:t>
            </a:r>
            <a:r>
              <a:rPr lang="en-CA" dirty="0" smtClean="0"/>
              <a:t> segue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Imagine yourself making a new scientific discovery and nobody believing you. What would you have done if the most famous double Nobel laureate and head of a big scientific professional society publicly ridiculed you as a quasi-scientist in front of thousands of people in a scientific conference? How would you have behaved if, because of your discovery, the head of your research group fired you for "bringing disgrace" to the team? You would probably have quit university, science, technology and possibly even life.</a:t>
            </a:r>
          </a:p>
          <a:p>
            <a:r>
              <a:rPr lang="en-US" dirty="0" smtClean="0"/>
              <a:t>Daniel </a:t>
            </a:r>
            <a:r>
              <a:rPr lang="en-US" dirty="0" err="1" smtClean="0"/>
              <a:t>Shechtman</a:t>
            </a:r>
            <a:r>
              <a:rPr lang="en-US" dirty="0" smtClean="0"/>
              <a:t> discovered the </a:t>
            </a:r>
            <a:r>
              <a:rPr lang="en-US" dirty="0" err="1" smtClean="0"/>
              <a:t>icosahedral</a:t>
            </a:r>
            <a:r>
              <a:rPr lang="en-US" dirty="0" smtClean="0"/>
              <a:t> phase, which opened the new field of </a:t>
            </a:r>
            <a:r>
              <a:rPr lang="en-US" dirty="0" err="1" smtClean="0"/>
              <a:t>quasiperiodic</a:t>
            </a:r>
            <a:r>
              <a:rPr lang="en-US" dirty="0" smtClean="0"/>
              <a:t> crystals. (Wikipedia) </a:t>
            </a:r>
            <a:r>
              <a:rPr lang="en-CA" dirty="0" smtClean="0"/>
              <a:t>He received the Nobel Prize for Chemistry in 2011. (http://www.flogen.org/ShechtmanSymposium/)</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Agriculture</a:t>
            </a:r>
            <a:endParaRPr lang="en-US" dirty="0"/>
          </a:p>
        </p:txBody>
      </p:sp>
      <p:sp>
        <p:nvSpPr>
          <p:cNvPr id="3" name="Content Placeholder 2"/>
          <p:cNvSpPr>
            <a:spLocks noGrp="1"/>
          </p:cNvSpPr>
          <p:nvPr>
            <p:ph idx="1"/>
          </p:nvPr>
        </p:nvSpPr>
        <p:spPr/>
        <p:txBody>
          <a:bodyPr>
            <a:normAutofit fontScale="77500" lnSpcReduction="20000"/>
          </a:bodyPr>
          <a:lstStyle/>
          <a:p>
            <a:r>
              <a:rPr lang="en-CA" dirty="0" smtClean="0"/>
              <a:t>University of Guelph</a:t>
            </a:r>
          </a:p>
          <a:p>
            <a:pPr lvl="1"/>
            <a:r>
              <a:rPr lang="en-CA" dirty="0" smtClean="0"/>
              <a:t>Sri Lanka, India, &amp; Canada</a:t>
            </a:r>
          </a:p>
          <a:p>
            <a:pPr lvl="1"/>
            <a:r>
              <a:rPr lang="en-US" dirty="0" smtClean="0"/>
              <a:t>University of Guelph scientists led by Prof. </a:t>
            </a:r>
            <a:r>
              <a:rPr lang="en-US" dirty="0" err="1" smtClean="0"/>
              <a:t>Jayasankar</a:t>
            </a:r>
            <a:r>
              <a:rPr lang="en-US" dirty="0" smtClean="0"/>
              <a:t> Subramanian will work with South Asian colleagues to develop innovative packaging using state-of-the-art nanotechnology to reduce post-harvest losses in mangoes, a vital fruit crop in South Asia.</a:t>
            </a:r>
          </a:p>
          <a:p>
            <a:pPr lvl="1"/>
            <a:r>
              <a:rPr lang="en-US" dirty="0" smtClean="0"/>
              <a:t>The $2.3 million project, announced today by Canada’s International Development Research Centre (IDRC) and the Canadian International Development Agency (CIDA), will improve livelihoods for nearly one-third of the populations of India and Sri Lanka, mostly small-scale farmers.</a:t>
            </a:r>
          </a:p>
          <a:p>
            <a:pPr lvl="1"/>
            <a:r>
              <a:rPr lang="en-US" dirty="0" smtClean="0"/>
              <a:t>The Guelph scientists will work with researchers from the Tamil Nadu Agricultural University in India and Sri Lanka’s Industrial Technology Institute.</a:t>
            </a:r>
          </a:p>
          <a:p>
            <a:pPr lvl="2"/>
            <a:endParaRPr lang="en-CA"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Agriculture</a:t>
            </a:r>
            <a:endParaRPr lang="en-US" dirty="0"/>
          </a:p>
        </p:txBody>
      </p:sp>
      <p:sp>
        <p:nvSpPr>
          <p:cNvPr id="3" name="Content Placeholder 2"/>
          <p:cNvSpPr>
            <a:spLocks noGrp="1"/>
          </p:cNvSpPr>
          <p:nvPr>
            <p:ph idx="1"/>
          </p:nvPr>
        </p:nvSpPr>
        <p:spPr/>
        <p:txBody>
          <a:bodyPr>
            <a:normAutofit fontScale="77500" lnSpcReduction="20000"/>
          </a:bodyPr>
          <a:lstStyle/>
          <a:p>
            <a:r>
              <a:rPr lang="en-CA" dirty="0" smtClean="0"/>
              <a:t>University of Guelph</a:t>
            </a:r>
          </a:p>
          <a:p>
            <a:pPr lvl="1"/>
            <a:r>
              <a:rPr lang="en-US" dirty="0" smtClean="0"/>
              <a:t>“Invented in part at U of G, this new packaging system should reduce post-harvest losses in fruits in India and Sri Lanka, where optimal storage conditions are not readily available.”</a:t>
            </a:r>
          </a:p>
          <a:p>
            <a:pPr lvl="1"/>
            <a:r>
              <a:rPr lang="en-US" dirty="0" smtClean="0"/>
              <a:t>Mangoes are the second largest fruit crop in India and third in Sri Lanka. Farmers lose 35 to 40 per cent of their crops ─ worth $800 million a year ─ because of poor storage.</a:t>
            </a:r>
          </a:p>
          <a:p>
            <a:pPr lvl="1"/>
            <a:r>
              <a:rPr lang="en-US" dirty="0" smtClean="0"/>
              <a:t>The researchers will combine patented technologies to develop special fruit cartons, dividers and wraps lined with </a:t>
            </a:r>
            <a:r>
              <a:rPr lang="en-US" dirty="0" err="1" smtClean="0"/>
              <a:t>nanoparticles</a:t>
            </a:r>
            <a:r>
              <a:rPr lang="en-US" dirty="0" smtClean="0"/>
              <a:t> from coconut husks and banana plants. Using these farm waste products will help provide income for small-scale entrepreneurs, particularly women. (http://www.frogheart.ca/?p=7125)</a:t>
            </a:r>
            <a:endParaRPr lang="en-CA"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Agriculture</a:t>
            </a:r>
            <a:endParaRPr lang="en-US" dirty="0"/>
          </a:p>
        </p:txBody>
      </p:sp>
      <p:sp>
        <p:nvSpPr>
          <p:cNvPr id="3" name="Content Placeholder 2"/>
          <p:cNvSpPr>
            <a:spLocks noGrp="1"/>
          </p:cNvSpPr>
          <p:nvPr>
            <p:ph idx="1"/>
          </p:nvPr>
        </p:nvSpPr>
        <p:spPr/>
        <p:txBody>
          <a:bodyPr>
            <a:normAutofit fontScale="77500" lnSpcReduction="20000"/>
          </a:bodyPr>
          <a:lstStyle/>
          <a:p>
            <a:r>
              <a:rPr lang="en-CA" dirty="0" smtClean="0"/>
              <a:t>University of Guelph follow-up:</a:t>
            </a:r>
          </a:p>
          <a:p>
            <a:pPr lvl="1"/>
            <a:r>
              <a:rPr lang="en-US" dirty="0" smtClean="0"/>
              <a:t>K S Subramanian, head of the department of </a:t>
            </a:r>
            <a:r>
              <a:rPr lang="en-US" dirty="0" err="1" smtClean="0"/>
              <a:t>Nano</a:t>
            </a:r>
            <a:r>
              <a:rPr lang="en-US" dirty="0" smtClean="0"/>
              <a:t> Science and Technology, who is involved in the project said that the University of Guelph, Canada discovered that </a:t>
            </a:r>
            <a:r>
              <a:rPr lang="en-US" dirty="0" err="1" smtClean="0"/>
              <a:t>hexanal</a:t>
            </a:r>
            <a:r>
              <a:rPr lang="en-US" dirty="0" smtClean="0"/>
              <a:t>, a chemical extracted from plants could successfully enhance the shelf-life and quality of fruits and vegetables. A researcher at TNAU [Tamil Nadu Agricultural University] has come [up] with a </a:t>
            </a:r>
            <a:r>
              <a:rPr lang="en-US" dirty="0" err="1" smtClean="0"/>
              <a:t>nano</a:t>
            </a:r>
            <a:r>
              <a:rPr lang="en-US" dirty="0" smtClean="0"/>
              <a:t>-film, he said.</a:t>
            </a:r>
          </a:p>
          <a:p>
            <a:pPr lvl="1"/>
            <a:r>
              <a:rPr lang="en-US" dirty="0" smtClean="0"/>
              <a:t>… there will be safety testing of this </a:t>
            </a:r>
            <a:r>
              <a:rPr lang="en-US" dirty="0" err="1" smtClean="0"/>
              <a:t>hexanal</a:t>
            </a:r>
            <a:r>
              <a:rPr lang="en-US" dirty="0" smtClean="0"/>
              <a:t>-based </a:t>
            </a:r>
            <a:r>
              <a:rPr lang="en-US" dirty="0" err="1" smtClean="0"/>
              <a:t>nano</a:t>
            </a:r>
            <a:r>
              <a:rPr lang="en-US" dirty="0" smtClean="0"/>
              <a:t>-film and the testing will take place in India (not Canada) because India has better safety equipment and personnel with the appropriate skill sets. Canada will contribute the safety protocols. If the mango project is successful, researchers are considering plums and peaches for future projects. (</a:t>
            </a:r>
            <a:r>
              <a:rPr lang="en-US" dirty="0" smtClean="0">
                <a:hlinkClick r:id="rId2"/>
              </a:rPr>
              <a:t>http://www.frogheart.ca/?p=8350</a:t>
            </a:r>
            <a:r>
              <a:rPr lang="en-US" dirty="0" smtClean="0"/>
              <a:t> Nov.2012)</a:t>
            </a:r>
            <a:endParaRPr lang="en-CA" dirty="0" smtClean="0"/>
          </a:p>
          <a:p>
            <a:pPr lvl="1"/>
            <a:endParaRPr lang="en-CA"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Agriculture</a:t>
            </a:r>
            <a:endParaRPr lang="en-US" dirty="0"/>
          </a:p>
        </p:txBody>
      </p:sp>
      <p:sp>
        <p:nvSpPr>
          <p:cNvPr id="3" name="Content Placeholder 2"/>
          <p:cNvSpPr>
            <a:spLocks noGrp="1"/>
          </p:cNvSpPr>
          <p:nvPr>
            <p:ph idx="1"/>
          </p:nvPr>
        </p:nvSpPr>
        <p:spPr/>
        <p:txBody>
          <a:bodyPr>
            <a:normAutofit/>
          </a:bodyPr>
          <a:lstStyle/>
          <a:p>
            <a:r>
              <a:rPr lang="en-CA" dirty="0" smtClean="0"/>
              <a:t>Vive Crop</a:t>
            </a:r>
          </a:p>
          <a:p>
            <a:pPr lvl="1"/>
            <a:r>
              <a:rPr lang="en-CA" dirty="0" smtClean="0"/>
              <a:t>University of Toronto spin-off</a:t>
            </a:r>
          </a:p>
          <a:p>
            <a:r>
              <a:rPr lang="en-US" dirty="0" smtClean="0"/>
              <a:t>Pesticides don’t have the best reputation when it comes to their potential impacts on human health, but even more concerning — for regulators especially — are the volatile organic solvents frequently relied on to deliver crop-protection chemicals to farmers’ fields.</a:t>
            </a:r>
          </a:p>
          <a:p>
            <a:pPr lvl="1"/>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Agriculture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solvents themselves are often known carcinogens, not the kind of thing we want on farmland that grows soy, corn and wheat. And they’re not as effective as they could be. Farmers tend to overspray to make sure enough of the active ingredients in insecticides, fungicides and herbicides are dispersed across a field to be effective.</a:t>
            </a:r>
          </a:p>
          <a:p>
            <a:r>
              <a:rPr lang="en-US" dirty="0" smtClean="0"/>
              <a:t>It’s why Vive Crop Protection, a Toronto-based nanotechnology company specializing in crop protection, has been attracting so much attention from some of the world’s biggest chemical companies. Vive Crop (formerly Vive </a:t>
            </a:r>
            <a:r>
              <a:rPr lang="en-US" dirty="0" err="1" smtClean="0"/>
              <a:t>Nano</a:t>
            </a:r>
            <a:r>
              <a:rPr lang="en-US" dirty="0" smtClean="0"/>
              <a:t>, and before that Northern Nanotechnologies) has done away with the need for volatile organic solvents.</a:t>
            </a:r>
          </a:p>
          <a:p>
            <a:r>
              <a:rPr lang="en-CA" dirty="0" smtClean="0"/>
              <a:t>(</a:t>
            </a:r>
            <a:r>
              <a:rPr lang="en-CA" dirty="0" smtClean="0">
                <a:hlinkClick r:id="rId2"/>
              </a:rPr>
              <a:t>http://www.frogheart.ca/?p=12078</a:t>
            </a:r>
            <a:r>
              <a:rPr lang="en-CA" dirty="0" smtClean="0"/>
              <a:t> Dec. 31, 2013)</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BC &amp; </a:t>
            </a:r>
            <a:r>
              <a:rPr lang="en-CA" dirty="0" err="1" smtClean="0"/>
              <a:t>nano</a:t>
            </a:r>
            <a:endParaRPr lang="en-US" dirty="0"/>
          </a:p>
        </p:txBody>
      </p:sp>
      <p:sp>
        <p:nvSpPr>
          <p:cNvPr id="3" name="Content Placeholder 2"/>
          <p:cNvSpPr>
            <a:spLocks noGrp="1"/>
          </p:cNvSpPr>
          <p:nvPr>
            <p:ph idx="1"/>
          </p:nvPr>
        </p:nvSpPr>
        <p:spPr/>
        <p:txBody>
          <a:bodyPr>
            <a:normAutofit lnSpcReduction="10000"/>
          </a:bodyPr>
          <a:lstStyle/>
          <a:p>
            <a:r>
              <a:rPr lang="en-CA" dirty="0" smtClean="0"/>
              <a:t>A sad story</a:t>
            </a:r>
          </a:p>
          <a:p>
            <a:r>
              <a:rPr lang="en-CA" dirty="0" err="1" smtClean="0"/>
              <a:t>NanoTech</a:t>
            </a:r>
            <a:r>
              <a:rPr lang="en-CA" dirty="0" smtClean="0"/>
              <a:t> BC went belly-up in 2009 (</a:t>
            </a:r>
            <a:r>
              <a:rPr lang="en-CA" dirty="0" smtClean="0">
                <a:hlinkClick r:id="rId2"/>
              </a:rPr>
              <a:t>http://www.frogheart.ca/?p=212</a:t>
            </a:r>
            <a:r>
              <a:rPr lang="en-CA" dirty="0" smtClean="0"/>
              <a:t> pt. 1 of 3 interview with Victor Jones)</a:t>
            </a:r>
          </a:p>
          <a:p>
            <a:r>
              <a:rPr lang="en-CA" dirty="0" err="1" smtClean="0"/>
              <a:t>Nano</a:t>
            </a:r>
            <a:r>
              <a:rPr lang="en-CA" dirty="0" smtClean="0"/>
              <a:t> assets map for BC </a:t>
            </a:r>
          </a:p>
          <a:p>
            <a:pPr lvl="1"/>
            <a:r>
              <a:rPr lang="en-CA" dirty="0" smtClean="0"/>
              <a:t>Copied by Alberta (http://www.albertatechfutures.ca/nanoalberta/albertananoassetmap.aspx)</a:t>
            </a:r>
          </a:p>
          <a:p>
            <a:r>
              <a:rPr lang="en-CA" dirty="0" smtClean="0"/>
              <a:t>Worker’s Comp &amp; </a:t>
            </a:r>
            <a:r>
              <a:rPr lang="en-CA" dirty="0" err="1" smtClean="0"/>
              <a:t>nano</a:t>
            </a:r>
            <a:r>
              <a:rPr lang="en-CA" dirty="0" smtClean="0"/>
              <a:t> safety</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BC &amp; </a:t>
            </a:r>
            <a:r>
              <a:rPr lang="en-CA" dirty="0" err="1" smtClean="0"/>
              <a:t>nano</a:t>
            </a:r>
            <a:endParaRPr lang="en-US" dirty="0"/>
          </a:p>
        </p:txBody>
      </p:sp>
      <p:sp>
        <p:nvSpPr>
          <p:cNvPr id="3" name="Content Placeholder 2"/>
          <p:cNvSpPr>
            <a:spLocks noGrp="1"/>
          </p:cNvSpPr>
          <p:nvPr>
            <p:ph idx="1"/>
          </p:nvPr>
        </p:nvSpPr>
        <p:spPr/>
        <p:txBody>
          <a:bodyPr>
            <a:normAutofit fontScale="85000" lnSpcReduction="20000"/>
          </a:bodyPr>
          <a:lstStyle/>
          <a:p>
            <a:r>
              <a:rPr lang="en-CA" dirty="0" err="1" smtClean="0"/>
              <a:t>FPInnovations</a:t>
            </a:r>
            <a:r>
              <a:rPr lang="en-CA" dirty="0" smtClean="0"/>
              <a:t> &amp; NCC started in BC then the NCC enterprise moved to Quebec</a:t>
            </a:r>
          </a:p>
          <a:p>
            <a:r>
              <a:rPr lang="en-CA" dirty="0" smtClean="0"/>
              <a:t>Pangaea Ventures (Vancouver-based)</a:t>
            </a:r>
          </a:p>
          <a:p>
            <a:pPr lvl="1"/>
            <a:r>
              <a:rPr lang="en-US" dirty="0" smtClean="0"/>
              <a:t>Pangaea is the world leader in advanced materials venture capital. We invest in start-up companies with disruptive breakthrough innovation in chemistry and material science. Pangaea has an outstanding portfolio addressing multi-billion dollar markets in energy, semiconductors, medical devices, agriculture and more. Our unmatched materials network spans multiple industry verticals, and includes sixteen major multinationals as strategic Limited Partners.</a:t>
            </a:r>
          </a:p>
          <a:p>
            <a:pPr lvl="1"/>
            <a:r>
              <a:rPr lang="en-CA" dirty="0" smtClean="0"/>
              <a:t>Advanced materials = nanotechnology (sometimes)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Memristors</a:t>
            </a:r>
            <a:r>
              <a:rPr lang="en-CA" dirty="0" smtClean="0"/>
              <a:t> (artificial brain)</a:t>
            </a:r>
            <a:endParaRPr lang="en-US" dirty="0"/>
          </a:p>
        </p:txBody>
      </p:sp>
      <p:sp>
        <p:nvSpPr>
          <p:cNvPr id="3" name="Content Placeholder 2"/>
          <p:cNvSpPr>
            <a:spLocks noGrp="1"/>
          </p:cNvSpPr>
          <p:nvPr>
            <p:ph idx="1"/>
          </p:nvPr>
        </p:nvSpPr>
        <p:spPr/>
        <p:txBody>
          <a:bodyPr>
            <a:normAutofit lnSpcReduction="10000"/>
          </a:bodyPr>
          <a:lstStyle/>
          <a:p>
            <a:r>
              <a:rPr lang="en-CA" dirty="0" smtClean="0"/>
              <a:t>Capacitor</a:t>
            </a:r>
          </a:p>
          <a:p>
            <a:r>
              <a:rPr lang="en-CA" dirty="0" smtClean="0"/>
              <a:t>Inductor</a:t>
            </a:r>
          </a:p>
          <a:p>
            <a:r>
              <a:rPr lang="en-CA" dirty="0" smtClean="0"/>
              <a:t>Resistor</a:t>
            </a:r>
          </a:p>
          <a:p>
            <a:r>
              <a:rPr lang="en-CA" dirty="0" smtClean="0"/>
              <a:t>Memory + Resistor =  </a:t>
            </a:r>
            <a:r>
              <a:rPr lang="en-CA" dirty="0" err="1" smtClean="0"/>
              <a:t>Memristor</a:t>
            </a:r>
            <a:r>
              <a:rPr lang="en-CA" dirty="0" smtClean="0"/>
              <a:t> (1971), the fourth fundamental circuit element </a:t>
            </a:r>
            <a:r>
              <a:rPr lang="en-US" dirty="0" smtClean="0"/>
              <a:t>forming a non-linear relationship between electric charge and magnetic flux linkage</a:t>
            </a:r>
            <a:endParaRPr lang="en-CA" dirty="0" smtClean="0"/>
          </a:p>
          <a:p>
            <a:pPr lvl="1"/>
            <a:r>
              <a:rPr lang="en-CA" dirty="0" smtClean="0"/>
              <a:t>‘remembers’ how much voltage is carried and for how long =  memory &amp; learning</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BC &amp; </a:t>
            </a:r>
            <a:r>
              <a:rPr lang="en-CA" dirty="0" err="1" smtClean="0"/>
              <a:t>nano</a:t>
            </a:r>
            <a:endParaRPr lang="en-US" dirty="0"/>
          </a:p>
        </p:txBody>
      </p:sp>
      <p:sp>
        <p:nvSpPr>
          <p:cNvPr id="3" name="Content Placeholder 2"/>
          <p:cNvSpPr>
            <a:spLocks noGrp="1"/>
          </p:cNvSpPr>
          <p:nvPr>
            <p:ph idx="1"/>
          </p:nvPr>
        </p:nvSpPr>
        <p:spPr/>
        <p:txBody>
          <a:bodyPr>
            <a:normAutofit fontScale="70000" lnSpcReduction="20000"/>
          </a:bodyPr>
          <a:lstStyle/>
          <a:p>
            <a:r>
              <a:rPr lang="en-CA" dirty="0" err="1" smtClean="0"/>
              <a:t>Tekmira</a:t>
            </a:r>
            <a:r>
              <a:rPr lang="en-CA" dirty="0" smtClean="0"/>
              <a:t>/Ebola/</a:t>
            </a:r>
            <a:r>
              <a:rPr lang="en-CA" dirty="0" err="1" smtClean="0"/>
              <a:t>RNAi</a:t>
            </a:r>
            <a:endParaRPr lang="en-CA" dirty="0" smtClean="0"/>
          </a:p>
          <a:p>
            <a:pPr lvl="1"/>
            <a:r>
              <a:rPr lang="en-US" dirty="0" smtClean="0"/>
              <a:t>“</a:t>
            </a:r>
            <a:r>
              <a:rPr lang="en-US" dirty="0" err="1" smtClean="0"/>
              <a:t>Tekmira</a:t>
            </a:r>
            <a:r>
              <a:rPr lang="en-US" dirty="0" smtClean="0"/>
              <a:t> is reporting that an appropriate regulatory and clinical framework is now in place to allow the use of TKM-Ebola in patients. We have worked with the FDA and Health Canada to establish this framework and a treatment protocol allowing us to do what we can to help these patients,” said Dr. Mark J. Murray </a:t>
            </a:r>
            <a:r>
              <a:rPr lang="en-US" dirty="0" err="1" smtClean="0"/>
              <a:t>Tekmira’s</a:t>
            </a:r>
            <a:r>
              <a:rPr lang="en-US" dirty="0" smtClean="0"/>
              <a:t> President and CEO.</a:t>
            </a:r>
          </a:p>
          <a:p>
            <a:pPr lvl="1"/>
            <a:r>
              <a:rPr lang="en-US" dirty="0" smtClean="0"/>
              <a:t>“We have insisted on acting responsibly in the interest of patients and our stakeholders,” added Dr. Murray. “Today we are reporting that, working closely with regulators in the United States and Canada, we have established a framework for TKM-Ebola use in multiple patients. In the US, the FDA has granted expanded access use of TKM-Ebola under our Investigational New Drug application (IND) and Health Canada has established a similar framework, both of which allow the use of our investigational therapeutic in more patients.”</a:t>
            </a:r>
          </a:p>
          <a:p>
            <a:pPr lvl="1"/>
            <a:endParaRPr lang="en-US" dirty="0" smtClean="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BC &amp; </a:t>
            </a:r>
            <a:r>
              <a:rPr lang="en-CA" dirty="0" err="1" smtClean="0"/>
              <a:t>nano</a:t>
            </a:r>
            <a:endParaRPr lang="en-US" dirty="0"/>
          </a:p>
        </p:txBody>
      </p:sp>
      <p:sp>
        <p:nvSpPr>
          <p:cNvPr id="3" name="Content Placeholder 2"/>
          <p:cNvSpPr>
            <a:spLocks noGrp="1"/>
          </p:cNvSpPr>
          <p:nvPr>
            <p:ph idx="1"/>
          </p:nvPr>
        </p:nvSpPr>
        <p:spPr/>
        <p:txBody>
          <a:bodyPr>
            <a:normAutofit fontScale="92500" lnSpcReduction="10000"/>
          </a:bodyPr>
          <a:lstStyle/>
          <a:p>
            <a:r>
              <a:rPr lang="en-CA" dirty="0" err="1" smtClean="0"/>
              <a:t>Tekmira</a:t>
            </a:r>
            <a:r>
              <a:rPr lang="en-CA" dirty="0" smtClean="0"/>
              <a:t>/Ebola</a:t>
            </a:r>
          </a:p>
          <a:p>
            <a:pPr lvl="1"/>
            <a:r>
              <a:rPr lang="en-US" dirty="0" smtClean="0"/>
              <a:t>“We have already responded to requests for the use of our investigational agent in several patients under emergency protocols, in an effort to help these patients, a goal we share with the FDA and Health Canada. TKM-Ebola has been administered to a number of patients and the repeat infusions have been well tolerated. However, it must be kept in mind that any uses of the product under expanded access, does not constitute controlled clinical trials.  (</a:t>
            </a:r>
            <a:r>
              <a:rPr lang="en-US" dirty="0" smtClean="0">
                <a:hlinkClick r:id="rId2"/>
              </a:rPr>
              <a:t>http://www.frogheart.ca/?p=14681</a:t>
            </a:r>
            <a:r>
              <a:rPr lang="en-US" dirty="0" smtClean="0"/>
              <a:t> Sept. 23, 2014)</a:t>
            </a:r>
            <a:endParaRPr lang="en-CA" dirty="0" smtClean="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Russia</a:t>
            </a:r>
            <a:endParaRPr lang="en-US" dirty="0"/>
          </a:p>
        </p:txBody>
      </p:sp>
      <p:sp>
        <p:nvSpPr>
          <p:cNvPr id="3" name="Content Placeholder 2"/>
          <p:cNvSpPr>
            <a:spLocks noGrp="1"/>
          </p:cNvSpPr>
          <p:nvPr>
            <p:ph idx="1"/>
          </p:nvPr>
        </p:nvSpPr>
        <p:spPr/>
        <p:txBody>
          <a:bodyPr>
            <a:normAutofit fontScale="70000" lnSpcReduction="20000"/>
          </a:bodyPr>
          <a:lstStyle/>
          <a:p>
            <a:r>
              <a:rPr lang="en-CA" dirty="0" smtClean="0"/>
              <a:t>RUSNANO (2009)</a:t>
            </a:r>
          </a:p>
          <a:p>
            <a:r>
              <a:rPr lang="en-US" dirty="0" smtClean="0"/>
              <a:t>There’s a delegation from RUSNANO (Russian Corporation of Nanotechnologies) making the rounds of Canadian nanotechnology firms in the hopes of finding some worthy investments. Officials from the company have also traveled to Finland, the US, Germany, Israel, and elsewhere as they search for companies to invest in. From the </a:t>
            </a:r>
            <a:r>
              <a:rPr lang="en-US" dirty="0" err="1" smtClean="0"/>
              <a:t>Nanowerk</a:t>
            </a:r>
            <a:r>
              <a:rPr lang="en-US" dirty="0" smtClean="0"/>
              <a:t> news article,</a:t>
            </a:r>
          </a:p>
          <a:p>
            <a:pPr lvl="1"/>
            <a:r>
              <a:rPr lang="en-US" dirty="0" smtClean="0"/>
              <a:t>With $5 billion U.S. to work with, RUSNANO is one of the largest technology capital funds on the planet.</a:t>
            </a:r>
          </a:p>
          <a:p>
            <a:r>
              <a:rPr lang="en-US" dirty="0" smtClean="0"/>
              <a:t>The company’s minimum investment will be $10M and they have an investment horizon of 10 years, contrasting strongly with private sector venture funds which often demand a faster return. (</a:t>
            </a:r>
            <a:r>
              <a:rPr lang="en-US" dirty="0" smtClean="0">
                <a:hlinkClick r:id="rId2"/>
              </a:rPr>
              <a:t>http://www.frogheart.ca/?p=161</a:t>
            </a:r>
            <a:r>
              <a:rPr lang="en-US" dirty="0" smtClean="0"/>
              <a:t> Aug. 2009)</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Russia</a:t>
            </a:r>
            <a:endParaRPr lang="en-US" dirty="0"/>
          </a:p>
        </p:txBody>
      </p:sp>
      <p:sp>
        <p:nvSpPr>
          <p:cNvPr id="3" name="Content Placeholder 2"/>
          <p:cNvSpPr>
            <a:spLocks noGrp="1"/>
          </p:cNvSpPr>
          <p:nvPr>
            <p:ph idx="1"/>
          </p:nvPr>
        </p:nvSpPr>
        <p:spPr/>
        <p:txBody>
          <a:bodyPr>
            <a:normAutofit fontScale="77500" lnSpcReduction="20000"/>
          </a:bodyPr>
          <a:lstStyle/>
          <a:p>
            <a:r>
              <a:rPr lang="en-CA" dirty="0" smtClean="0"/>
              <a:t>RUSNANO (2013)</a:t>
            </a:r>
          </a:p>
          <a:p>
            <a:r>
              <a:rPr lang="en-US" dirty="0" smtClean="0"/>
              <a:t>The title for Leonid </a:t>
            </a:r>
            <a:r>
              <a:rPr lang="en-US" dirty="0" err="1" smtClean="0"/>
              <a:t>Bershidksy’s</a:t>
            </a:r>
            <a:r>
              <a:rPr lang="en-US" dirty="0" smtClean="0"/>
              <a:t> May 16, 2013 Bloomberg.com article, </a:t>
            </a:r>
            <a:r>
              <a:rPr lang="en-US" dirty="0" smtClean="0">
                <a:hlinkClick r:id="rId2" tooltip="Power Grab Trumps Nanotechnology in Putin’s Russia"/>
              </a:rPr>
              <a:t>Power Grab Trumps Nanotechnology in Putin’s Russia</a:t>
            </a:r>
            <a:r>
              <a:rPr lang="en-US" dirty="0" smtClean="0"/>
              <a:t>, casts an ominous shadow over </a:t>
            </a:r>
            <a:r>
              <a:rPr lang="en-US" dirty="0" err="1" smtClean="0"/>
              <a:t>Rusnano’s</a:t>
            </a:r>
            <a:r>
              <a:rPr lang="en-US" dirty="0" smtClean="0"/>
              <a:t> situation (Note: Links have been removed),</a:t>
            </a:r>
          </a:p>
          <a:p>
            <a:pPr lvl="1"/>
            <a:r>
              <a:rPr lang="en-US" dirty="0" smtClean="0"/>
              <a:t>The projects, known as </a:t>
            </a:r>
            <a:r>
              <a:rPr lang="en-US" dirty="0" err="1" smtClean="0"/>
              <a:t>Rusnano</a:t>
            </a:r>
            <a:r>
              <a:rPr lang="en-US" dirty="0" smtClean="0"/>
              <a:t> and </a:t>
            </a:r>
            <a:r>
              <a:rPr lang="en-US" dirty="0" err="1" smtClean="0"/>
              <a:t>Skolkovo</a:t>
            </a:r>
            <a:r>
              <a:rPr lang="en-US" dirty="0" smtClean="0"/>
              <a:t>, were meant to propel Russia’s raw-material economy into the technology age. They involved multibillion-dollar government investments, the first in nanotechnology and the second in a new city that would become Russia’s answer to Silicon Valley. They were supposed to provide the infrastructure and stability required to attract large amounts of foreign investment.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Russia</a:t>
            </a:r>
            <a:endParaRPr lang="en-US" dirty="0"/>
          </a:p>
        </p:txBody>
      </p:sp>
      <p:sp>
        <p:nvSpPr>
          <p:cNvPr id="3" name="Content Placeholder 2"/>
          <p:cNvSpPr>
            <a:spLocks noGrp="1"/>
          </p:cNvSpPr>
          <p:nvPr>
            <p:ph idx="1"/>
          </p:nvPr>
        </p:nvSpPr>
        <p:spPr/>
        <p:txBody>
          <a:bodyPr/>
          <a:lstStyle/>
          <a:p>
            <a:r>
              <a:rPr lang="en-CA" dirty="0" smtClean="0"/>
              <a:t>RUSNANO</a:t>
            </a:r>
          </a:p>
          <a:p>
            <a:pPr marL="742950" lvl="2" indent="-342900"/>
            <a:r>
              <a:rPr lang="en-US" dirty="0" smtClean="0"/>
              <a:t>Now, both have become targets in Putin’s campaign to demonstrate that he’s being tough on corruption and mismanagement of government funds. As a result, their chances of succeeding are looking increasingly remote.</a:t>
            </a:r>
            <a:r>
              <a:rPr lang="en-CA" dirty="0" smtClean="0"/>
              <a:t>  (</a:t>
            </a:r>
            <a:r>
              <a:rPr lang="en-CA" dirty="0" smtClean="0">
                <a:hlinkClick r:id="rId2"/>
              </a:rPr>
              <a:t>http://www.frogheart.ca/?p=10106</a:t>
            </a:r>
            <a:r>
              <a:rPr lang="en-CA" dirty="0" smtClean="0"/>
              <a:t> May 2013)</a:t>
            </a:r>
          </a:p>
          <a:p>
            <a:pPr>
              <a:buNone/>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Russia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 have one last thought about </a:t>
            </a:r>
            <a:r>
              <a:rPr lang="en-US" dirty="0" err="1" smtClean="0"/>
              <a:t>Rusnano’s</a:t>
            </a:r>
            <a:r>
              <a:rPr lang="en-US" dirty="0" smtClean="0"/>
              <a:t> current travails, will they have an impact on US commercialization efforts? In my Oct. 28, 2011 posting where I was contrasting nanotechnology commercialization efforts by the US, Spain, and </a:t>
            </a:r>
            <a:r>
              <a:rPr lang="en-US" dirty="0" err="1" smtClean="0"/>
              <a:t>Rusnano</a:t>
            </a:r>
            <a:r>
              <a:rPr lang="en-US" dirty="0" smtClean="0"/>
              <a:t>, I mentioned this deal </a:t>
            </a:r>
            <a:r>
              <a:rPr lang="en-US" dirty="0" err="1" smtClean="0"/>
              <a:t>Rusnano</a:t>
            </a:r>
            <a:r>
              <a:rPr lang="en-US" dirty="0" smtClean="0"/>
              <a:t> had made with two US </a:t>
            </a:r>
            <a:r>
              <a:rPr lang="en-US" dirty="0" err="1" smtClean="0"/>
              <a:t>nanomedicine</a:t>
            </a:r>
            <a:r>
              <a:rPr lang="en-US" dirty="0" smtClean="0"/>
              <a:t> companies, …</a:t>
            </a:r>
          </a:p>
          <a:p>
            <a:pPr lvl="1"/>
            <a:r>
              <a:rPr lang="en-US" dirty="0" smtClean="0"/>
              <a:t>BIND Biosciences and Selecta Biosciences, </a:t>
            </a:r>
            <a:r>
              <a:rPr lang="en-US" b="1" dirty="0" smtClean="0"/>
              <a:t>two leading </a:t>
            </a:r>
            <a:r>
              <a:rPr lang="en-US" b="1" dirty="0" err="1" smtClean="0"/>
              <a:t>nanomedicine</a:t>
            </a:r>
            <a:r>
              <a:rPr lang="en-US" b="1" dirty="0" smtClean="0"/>
              <a:t> companies, announced today that they have entered into investment agreements with RUSNANO</a:t>
            </a:r>
            <a:r>
              <a:rPr lang="en-US" dirty="0" smtClean="0"/>
              <a:t>, a $10-billion Russian Federation fund that supports high-tech and nanotechnology advances. [emphasis mine]</a:t>
            </a:r>
          </a:p>
          <a:p>
            <a:pPr lvl="1"/>
            <a:r>
              <a:rPr lang="en-US" dirty="0" smtClean="0"/>
              <a:t>RUSNANO is co-investing $25 million in BIND and $25 million in Selecta, for a total RUSNANO investment of $50 million within the total financing rounds of $94.5 million in the two companies combined.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Russia</a:t>
            </a:r>
            <a:endParaRPr lang="en-US" dirty="0"/>
          </a:p>
        </p:txBody>
      </p:sp>
      <p:sp>
        <p:nvSpPr>
          <p:cNvPr id="3" name="Content Placeholder 2"/>
          <p:cNvSpPr>
            <a:spLocks noGrp="1"/>
          </p:cNvSpPr>
          <p:nvPr>
            <p:ph idx="1"/>
          </p:nvPr>
        </p:nvSpPr>
        <p:spPr/>
        <p:txBody>
          <a:bodyPr>
            <a:normAutofit/>
          </a:bodyPr>
          <a:lstStyle/>
          <a:p>
            <a:r>
              <a:rPr lang="en-CA" dirty="0" smtClean="0"/>
              <a:t>RUSNANO (2014)</a:t>
            </a:r>
          </a:p>
          <a:p>
            <a:r>
              <a:rPr lang="en-CA" dirty="0" smtClean="0"/>
              <a:t>Langer’s </a:t>
            </a:r>
            <a:r>
              <a:rPr lang="en-CA" dirty="0" err="1" smtClean="0"/>
              <a:t>startups</a:t>
            </a:r>
            <a:r>
              <a:rPr lang="en-CA" dirty="0" smtClean="0"/>
              <a:t> (still have Russian connections)</a:t>
            </a:r>
          </a:p>
          <a:p>
            <a:pPr lvl="1"/>
            <a:r>
              <a:rPr lang="en-CA" dirty="0" smtClean="0"/>
              <a:t>Selecta (http://www.selectabio.com/)</a:t>
            </a:r>
          </a:p>
          <a:p>
            <a:pPr lvl="1"/>
            <a:r>
              <a:rPr lang="en-CA" dirty="0" smtClean="0"/>
              <a:t>BIND  &amp; BINC RUS (</a:t>
            </a:r>
            <a:r>
              <a:rPr lang="en-CA" dirty="0" smtClean="0">
                <a:hlinkClick r:id="rId2"/>
              </a:rPr>
              <a:t>http://www.bindtherapeutics.com/index.html</a:t>
            </a:r>
            <a:endParaRPr lang="en-CA" dirty="0" smtClean="0"/>
          </a:p>
          <a:p>
            <a:pPr lvl="1"/>
            <a:r>
              <a:rPr lang="en-CA" dirty="0" smtClean="0">
                <a:hlinkClick r:id="rId3"/>
              </a:rPr>
              <a:t>http://en.rusnano.com/portfolio/companies/bind</a:t>
            </a:r>
            <a:r>
              <a:rPr lang="en-CA" dirty="0" smtClean="0"/>
              <a:t>)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Russia</a:t>
            </a:r>
            <a:endParaRPr lang="en-US" dirty="0"/>
          </a:p>
        </p:txBody>
      </p:sp>
      <p:sp>
        <p:nvSpPr>
          <p:cNvPr id="3" name="Content Placeholder 2"/>
          <p:cNvSpPr>
            <a:spLocks noGrp="1"/>
          </p:cNvSpPr>
          <p:nvPr>
            <p:ph idx="1"/>
          </p:nvPr>
        </p:nvSpPr>
        <p:spPr/>
        <p:txBody>
          <a:bodyPr>
            <a:normAutofit fontScale="92500"/>
          </a:bodyPr>
          <a:lstStyle/>
          <a:p>
            <a:r>
              <a:rPr lang="en-US" dirty="0" err="1" smtClean="0"/>
              <a:t>Rusnano</a:t>
            </a:r>
            <a:r>
              <a:rPr lang="en-US" dirty="0" smtClean="0"/>
              <a:t> has invited Chinese partners to create a joint fund for investment in nanotechnology, Anatoly </a:t>
            </a:r>
            <a:r>
              <a:rPr lang="en-US" dirty="0" err="1" smtClean="0"/>
              <a:t>Chubais</a:t>
            </a:r>
            <a:r>
              <a:rPr lang="en-US" dirty="0" smtClean="0"/>
              <a:t>, head of the state technology enterprise, was quoted as saying Tuesday [Sept. 9, 2014] by Prime news agency. …</a:t>
            </a:r>
          </a:p>
          <a:p>
            <a:r>
              <a:rPr lang="en-US" dirty="0" smtClean="0"/>
              <a:t>Russia is interested in working with China on nanotechnology as Beijing already invests “gigantic” sums in that sphere, </a:t>
            </a:r>
            <a:r>
              <a:rPr lang="en-US" dirty="0" err="1" smtClean="0"/>
              <a:t>Chubais</a:t>
            </a:r>
            <a:r>
              <a:rPr lang="en-US" dirty="0" smtClean="0"/>
              <a:t> said. (http://www.frogheart.ca/?p=14600 Sept. 2014)</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Russia</a:t>
            </a:r>
            <a:endParaRPr lang="en-US" dirty="0"/>
          </a:p>
        </p:txBody>
      </p:sp>
      <p:sp>
        <p:nvSpPr>
          <p:cNvPr id="3" name="Content Placeholder 2"/>
          <p:cNvSpPr>
            <a:spLocks noGrp="1"/>
          </p:cNvSpPr>
          <p:nvPr>
            <p:ph idx="1"/>
          </p:nvPr>
        </p:nvSpPr>
        <p:spPr/>
        <p:txBody>
          <a:bodyPr>
            <a:normAutofit fontScale="85000" lnSpcReduction="20000"/>
          </a:bodyPr>
          <a:lstStyle/>
          <a:p>
            <a:r>
              <a:rPr lang="en-CA" dirty="0" smtClean="0"/>
              <a:t>Joint fund with China suggestion made as </a:t>
            </a:r>
          </a:p>
          <a:p>
            <a:pPr lvl="1"/>
            <a:r>
              <a:rPr lang="en-CA" dirty="0" smtClean="0"/>
              <a:t>Russia deals with international disapprobation over Ukraine &amp; Crimea</a:t>
            </a:r>
          </a:p>
          <a:p>
            <a:pPr lvl="1"/>
            <a:r>
              <a:rPr lang="en-CA" dirty="0" smtClean="0"/>
              <a:t>China’s neighbours begin to arm</a:t>
            </a:r>
          </a:p>
          <a:p>
            <a:pPr lvl="1"/>
            <a:r>
              <a:rPr lang="en-US" dirty="0" smtClean="0"/>
              <a:t>According to Jack Chang of Associated Press (Sept. 11, 2014 article on the American Broadcasting News website), there is a major military buildup taking place in Asia as the biggest </a:t>
            </a:r>
            <a:r>
              <a:rPr lang="en-US" dirty="0" err="1" smtClean="0"/>
              <a:t>defence</a:t>
            </a:r>
            <a:r>
              <a:rPr lang="en-US" dirty="0" smtClean="0"/>
              <a:t> budget in Japan’s history has been requested, Vietnam doubles military spending, and the Philippines assembles a larger naval presence. In addition, India and South Korea are also investing in their military forces.</a:t>
            </a:r>
            <a:endParaRPr lang="en-CA" dirty="0" smtClean="0"/>
          </a:p>
          <a:p>
            <a:r>
              <a:rPr lang="en-US" dirty="0" smtClean="0"/>
              <a:t>(http://www.frogheart.ca/?p=14600 Sept. 2014)</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China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Founded in September 2010 as a state-owned company of Suzhou Industrial Park, Suzhou Nanotech focuses on nanotech industry promotion and service to establish an ecosystem for nanotech innovation and commercialization. The company actively works on recruitment and cooperation with industry and innovation resources, R&amp;D facilities and platforms set-up and operation, investment and incubation, marketing and supporting services as well as the construction of “</a:t>
            </a:r>
            <a:r>
              <a:rPr lang="en-US" dirty="0" err="1" smtClean="0"/>
              <a:t>Nanopolis</a:t>
            </a:r>
            <a:r>
              <a:rPr lang="en-US" dirty="0" smtClean="0"/>
              <a:t> Suzhou”.  (</a:t>
            </a:r>
            <a:r>
              <a:rPr lang="en-US" dirty="0" smtClean="0">
                <a:hlinkClick r:id="rId2"/>
              </a:rPr>
              <a:t>http://www.frogheart.ca/?p=12245</a:t>
            </a:r>
            <a:r>
              <a:rPr lang="en-US" dirty="0" smtClean="0"/>
              <a:t>  Jan. 2014)</a:t>
            </a:r>
            <a:endParaRPr lang="en-CA"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Electrical components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a:t>
            </a:r>
            <a:r>
              <a:rPr lang="en-US" i="1" dirty="0" smtClean="0"/>
              <a:t>capacitor</a:t>
            </a:r>
            <a:r>
              <a:rPr lang="en-US" dirty="0" smtClean="0"/>
              <a:t> (originally known as a condenser) is a passive two-terminal electrical component used to store energy </a:t>
            </a:r>
            <a:r>
              <a:rPr lang="en-US" dirty="0" err="1" smtClean="0"/>
              <a:t>electrostatically</a:t>
            </a:r>
            <a:r>
              <a:rPr lang="en-US" dirty="0" smtClean="0"/>
              <a:t> in an electric field. The forms of practical </a:t>
            </a:r>
            <a:r>
              <a:rPr lang="en-US" i="1" dirty="0" smtClean="0"/>
              <a:t>capacitors</a:t>
            </a:r>
            <a:r>
              <a:rPr lang="en-US" dirty="0" smtClean="0"/>
              <a:t> vary widely, but all contain at least two electrical conductors (plates) separated by a dielectric (i.e. insulator)</a:t>
            </a:r>
          </a:p>
          <a:p>
            <a:r>
              <a:rPr lang="en-US" dirty="0" smtClean="0"/>
              <a:t>An </a:t>
            </a:r>
            <a:r>
              <a:rPr lang="en-US" i="1" dirty="0" smtClean="0"/>
              <a:t>inductor</a:t>
            </a:r>
            <a:r>
              <a:rPr lang="en-US" dirty="0" smtClean="0"/>
              <a:t>, also called a coil or reactor, is a passive two-terminal electrical component which resists changes in electric current passing through it. It consists of a conductor such as a wire, usually wound into a coil. When a current flows through it, energy is stored temporarily in a magnetic field in the coil.</a:t>
            </a:r>
          </a:p>
          <a:p>
            <a:r>
              <a:rPr lang="en-US" dirty="0" smtClean="0"/>
              <a:t>A </a:t>
            </a:r>
            <a:r>
              <a:rPr lang="en-US" i="1" dirty="0" smtClean="0"/>
              <a:t>resistor</a:t>
            </a:r>
            <a:r>
              <a:rPr lang="en-US" dirty="0" smtClean="0"/>
              <a:t> is a passive two-terminal electrical component that implements electrical resistance as a circuit element. </a:t>
            </a:r>
            <a:r>
              <a:rPr lang="en-US" i="1" dirty="0" smtClean="0"/>
              <a:t>Resistors</a:t>
            </a:r>
            <a:r>
              <a:rPr lang="en-US" dirty="0" smtClean="0"/>
              <a:t> act to reduce current flow, and, at the same time, act to lower voltage levels within circuits.</a:t>
            </a:r>
          </a:p>
          <a:p>
            <a:r>
              <a:rPr lang="en-CA" dirty="0" smtClean="0"/>
              <a:t>Wikipedia</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China</a:t>
            </a:r>
            <a:endParaRPr lang="en-US" dirty="0"/>
          </a:p>
        </p:txBody>
      </p:sp>
      <p:sp>
        <p:nvSpPr>
          <p:cNvPr id="3" name="Content Placeholder 2"/>
          <p:cNvSpPr>
            <a:spLocks noGrp="1"/>
          </p:cNvSpPr>
          <p:nvPr>
            <p:ph idx="1"/>
          </p:nvPr>
        </p:nvSpPr>
        <p:spPr/>
        <p:txBody>
          <a:bodyPr>
            <a:normAutofit fontScale="92500" lnSpcReduction="10000"/>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err="1" smtClean="0"/>
              <a:t>Nanopolis</a:t>
            </a:r>
            <a:r>
              <a:rPr lang="en-CA" dirty="0" smtClean="0"/>
              <a:t> (</a:t>
            </a:r>
            <a:r>
              <a:rPr lang="en-CA" dirty="0" smtClean="0">
                <a:hlinkClick r:id="rId2"/>
              </a:rPr>
              <a:t>http://www.frogheart.ca/?p=12245</a:t>
            </a:r>
            <a:r>
              <a:rPr lang="en-CA" dirty="0" smtClean="0"/>
              <a:t>) </a:t>
            </a:r>
            <a:r>
              <a:rPr lang="en-US" dirty="0" smtClean="0"/>
              <a:t>Courtesy: </a:t>
            </a:r>
            <a:r>
              <a:rPr lang="en-US" dirty="0" err="1" smtClean="0"/>
              <a:t>Henn</a:t>
            </a:r>
            <a:r>
              <a:rPr lang="en-US" dirty="0" smtClean="0"/>
              <a:t> Architects </a:t>
            </a:r>
            <a:endParaRPr lang="en-CA" dirty="0" smtClean="0"/>
          </a:p>
          <a:p>
            <a:endParaRPr lang="en-CA" dirty="0" smtClean="0"/>
          </a:p>
          <a:p>
            <a:endParaRPr lang="en-US" dirty="0"/>
          </a:p>
        </p:txBody>
      </p:sp>
      <p:pic>
        <p:nvPicPr>
          <p:cNvPr id="4" name="Picture 3" descr="NanopolisShowroomHenn.jpg"/>
          <p:cNvPicPr>
            <a:picLocks noChangeAspect="1"/>
          </p:cNvPicPr>
          <p:nvPr/>
        </p:nvPicPr>
        <p:blipFill>
          <a:blip r:embed="rId3" cstate="print"/>
          <a:stretch>
            <a:fillRect/>
          </a:stretch>
        </p:blipFill>
        <p:spPr>
          <a:xfrm>
            <a:off x="1733550" y="1276350"/>
            <a:ext cx="5657850" cy="3771900"/>
          </a:xfrm>
          <a:prstGeom prst="rect">
            <a:avLst/>
          </a:prstGeom>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China</a:t>
            </a:r>
            <a:endParaRPr lang="en-US" dirty="0"/>
          </a:p>
        </p:txBody>
      </p:sp>
      <p:sp>
        <p:nvSpPr>
          <p:cNvPr id="3" name="Content Placeholder 2"/>
          <p:cNvSpPr>
            <a:spLocks noGrp="1"/>
          </p:cNvSpPr>
          <p:nvPr>
            <p:ph idx="1"/>
          </p:nvPr>
        </p:nvSpPr>
        <p:spPr/>
        <p:txBody>
          <a:bodyPr>
            <a:normAutofit fontScale="92500" lnSpcReduction="20000"/>
          </a:bodyPr>
          <a:lstStyle/>
          <a:p>
            <a:r>
              <a:rPr lang="en-CA" dirty="0" err="1" smtClean="0"/>
              <a:t>Nanopolis</a:t>
            </a:r>
            <a:r>
              <a:rPr lang="en-CA" dirty="0" smtClean="0"/>
              <a:t>”</a:t>
            </a:r>
          </a:p>
          <a:p>
            <a:pPr lvl="1"/>
            <a:r>
              <a:rPr lang="en-US" dirty="0" smtClean="0"/>
              <a:t>In 2011 it started building a hub for </a:t>
            </a:r>
            <a:r>
              <a:rPr lang="en-US" dirty="0" err="1" smtClean="0"/>
              <a:t>nano</a:t>
            </a:r>
            <a:r>
              <a:rPr lang="en-US" dirty="0" smtClean="0"/>
              <a:t>-tech development and commercialization called </a:t>
            </a:r>
            <a:r>
              <a:rPr lang="en-US" dirty="0" err="1" smtClean="0"/>
              <a:t>Nanopolis</a:t>
            </a:r>
            <a:r>
              <a:rPr lang="en-US" dirty="0" smtClean="0"/>
              <a:t> that today is a thriving and diverse economic community where research institutes, academics and start-up companies can co-exist and where new technology can flourish.</a:t>
            </a:r>
          </a:p>
          <a:p>
            <a:pPr lvl="1"/>
            <a:r>
              <a:rPr lang="en-US" dirty="0" err="1" smtClean="0"/>
              <a:t>Nanopolis</a:t>
            </a:r>
            <a:r>
              <a:rPr lang="en-US" dirty="0" smtClean="0"/>
              <a:t> benefits from the cross-pollination of ideas that come from both academia and business as it is right next door to the Suzhou </a:t>
            </a:r>
            <a:r>
              <a:rPr lang="en-US" dirty="0" err="1" smtClean="0"/>
              <a:t>Dushu</a:t>
            </a:r>
            <a:r>
              <a:rPr lang="en-US" dirty="0" smtClean="0"/>
              <a:t> Lake Science &amp; Education Innovation District and its 25 world-class universities.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China</a:t>
            </a:r>
            <a:endParaRPr lang="en-US" dirty="0"/>
          </a:p>
        </p:txBody>
      </p:sp>
      <p:sp>
        <p:nvSpPr>
          <p:cNvPr id="3" name="Content Placeholder 2"/>
          <p:cNvSpPr>
            <a:spLocks noGrp="1"/>
          </p:cNvSpPr>
          <p:nvPr>
            <p:ph idx="1"/>
          </p:nvPr>
        </p:nvSpPr>
        <p:spPr/>
        <p:txBody>
          <a:bodyPr/>
          <a:lstStyle/>
          <a:p>
            <a:r>
              <a:rPr lang="en-CA" dirty="0" err="1" smtClean="0"/>
              <a:t>Nanopolis</a:t>
            </a:r>
            <a:endParaRPr lang="en-CA" dirty="0" smtClean="0"/>
          </a:p>
          <a:p>
            <a:pPr lvl="1"/>
            <a:r>
              <a:rPr lang="en-US" dirty="0" smtClean="0"/>
              <a:t>Earlier this year the University of California, Los Angles [sic] (UCLA) set up an Institute for Technology Advancement that is developing R&amp;D platforms focusing on areas such as new energy technology and in particular nanotechnology. And Oxford University will soon join the growing list of world-class universities setting up centers for innovation there.  (http://www.frogheart.ca/?p=14718 Sept. 2014)</a:t>
            </a:r>
            <a:endParaRPr lang="en-CA" dirty="0" smtClean="0"/>
          </a:p>
          <a:p>
            <a:pPr lvl="1"/>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China</a:t>
            </a:r>
            <a:endParaRPr lang="en-US" dirty="0"/>
          </a:p>
        </p:txBody>
      </p:sp>
      <p:sp>
        <p:nvSpPr>
          <p:cNvPr id="3" name="Content Placeholder 2"/>
          <p:cNvSpPr>
            <a:spLocks noGrp="1"/>
          </p:cNvSpPr>
          <p:nvPr>
            <p:ph idx="1"/>
          </p:nvPr>
        </p:nvSpPr>
        <p:spPr/>
        <p:txBody>
          <a:bodyPr>
            <a:normAutofit/>
          </a:bodyPr>
          <a:lstStyle/>
          <a:p>
            <a:r>
              <a:rPr lang="en-CA" dirty="0" smtClean="0"/>
              <a:t>Denis Simon at 2012 </a:t>
            </a:r>
            <a:r>
              <a:rPr lang="en-CA" dirty="0" err="1" smtClean="0"/>
              <a:t>S.Net</a:t>
            </a:r>
            <a:endParaRPr lang="en-CA" dirty="0" smtClean="0"/>
          </a:p>
          <a:p>
            <a:pPr lvl="1"/>
            <a:r>
              <a:rPr lang="en-US" dirty="0" smtClean="0"/>
              <a:t>I was most struck by Denis Simon’s presentation, ‘China’s Evolving Role in International S&amp;T Affairs’, and, more specifically, his insistence that China was ‘breaking the rules’ with regard to intellectual property (patents). US government and US business have long complained about China’s approach to intellectual property. (http://www.frogheart.ca/?p=8398)</a:t>
            </a:r>
            <a:endParaRPr lang="en-CA" dirty="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China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West's constant push for stronger patent protection in agreements like TPP and ACTA is based on the belief that they will then be able to deploy their supercharged patents against the rising economic might of China. What this completely overlooks is the fact that China will be able to turn the self-same strengthened patent regime against the West by acquiring patents and suing Western companies. </a:t>
            </a:r>
            <a:r>
              <a:rPr lang="en-US" dirty="0" err="1" smtClean="0"/>
              <a:t>Techdirt</a:t>
            </a:r>
            <a:r>
              <a:rPr lang="en-US" dirty="0" smtClean="0"/>
              <a:t> has already reported on how China is providing financial incentives for its companies to file huge numbers of patents overseas. Now it has taken another step in bolstering its patents strategy against the West by setting up a company called </a:t>
            </a:r>
            <a:r>
              <a:rPr lang="en-US" dirty="0" err="1" smtClean="0"/>
              <a:t>Ruichuan</a:t>
            </a:r>
            <a:r>
              <a:rPr lang="en-US" dirty="0" smtClean="0"/>
              <a:t> IPR Funds. ... [$50B in funds to acquire patents]</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China</a:t>
            </a:r>
            <a:endParaRPr lang="en-US" dirty="0"/>
          </a:p>
        </p:txBody>
      </p:sp>
      <p:sp>
        <p:nvSpPr>
          <p:cNvPr id="3" name="Content Placeholder 2"/>
          <p:cNvSpPr>
            <a:spLocks noGrp="1"/>
          </p:cNvSpPr>
          <p:nvPr>
            <p:ph idx="1"/>
          </p:nvPr>
        </p:nvSpPr>
        <p:spPr/>
        <p:txBody>
          <a:bodyPr>
            <a:normAutofit lnSpcReduction="10000"/>
          </a:bodyPr>
          <a:lstStyle/>
          <a:p>
            <a:r>
              <a:rPr lang="en-US" dirty="0" smtClean="0"/>
              <a:t>... The Chinese government's move is part of a larger story that recapitulates America's own evolution from a "pirate" nation that fuelled its industrial revolution by ignoring the law and appropriating Western Europe's patented ideas, to one using the same legal instruments against European companies. (https://www.techdirt.com/articles/20141015/11492128839/china-copies-us-as-it-turns-pirate-nation-to-patent-maximalist.shtml)</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China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recent review (“Engineering Small Worlds in a Big Society: Assessing the Early Impacts of Nanotechnology in China”) analyzes the early impacts of nanotechnology on China’s economic and innovation development in six key areas. It concludes that the country’s effort to join the world leaders in </a:t>
            </a:r>
            <a:r>
              <a:rPr lang="en-US" dirty="0" err="1" smtClean="0"/>
              <a:t>nanoscale</a:t>
            </a:r>
            <a:r>
              <a:rPr lang="en-US" dirty="0" smtClean="0"/>
              <a:t> R&amp;D has made significant progress. Although several effects are difficult to capture, cross-country and cross-regional collaborations, institutional development, regional spread, industrial and enterprise development, as well as research and education capabilities, have been influenced positively by the new programs in China’s nanotechnology initiative. (</a:t>
            </a:r>
            <a:r>
              <a:rPr lang="en-US" dirty="0" smtClean="0">
                <a:hlinkClick r:id="rId2"/>
              </a:rPr>
              <a:t>http://www.nanowerk.com/spotlight/spotid=27877.php</a:t>
            </a:r>
            <a:r>
              <a:rPr lang="en-US" dirty="0" smtClean="0"/>
              <a:t> Dec. 2012)</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Japan</a:t>
            </a:r>
            <a:endParaRPr lang="en-US" dirty="0"/>
          </a:p>
        </p:txBody>
      </p:sp>
      <p:sp>
        <p:nvSpPr>
          <p:cNvPr id="3" name="Content Placeholder 2"/>
          <p:cNvSpPr>
            <a:spLocks noGrp="1"/>
          </p:cNvSpPr>
          <p:nvPr>
            <p:ph idx="1"/>
          </p:nvPr>
        </p:nvSpPr>
        <p:spPr/>
        <p:txBody>
          <a:bodyPr>
            <a:normAutofit/>
          </a:bodyPr>
          <a:lstStyle/>
          <a:p>
            <a:r>
              <a:rPr lang="en-CA" dirty="0" smtClean="0"/>
              <a:t>Nanotech conference; </a:t>
            </a:r>
            <a:r>
              <a:rPr lang="en-US" dirty="0" smtClean="0"/>
              <a:t>the world's largest international synthesis show about nanotechnology</a:t>
            </a:r>
          </a:p>
          <a:p>
            <a:pPr lvl="1"/>
            <a:r>
              <a:rPr lang="en-CA" dirty="0" err="1" smtClean="0"/>
              <a:t>nano</a:t>
            </a:r>
            <a:r>
              <a:rPr lang="en-CA" dirty="0" smtClean="0"/>
              <a:t> tech 2015 http://www.nanotechexpo.jp/</a:t>
            </a:r>
          </a:p>
          <a:p>
            <a:r>
              <a:rPr lang="en-CA" dirty="0" smtClean="0"/>
              <a:t>Voluntary carbon </a:t>
            </a:r>
            <a:r>
              <a:rPr lang="en-CA" dirty="0" err="1" smtClean="0"/>
              <a:t>nanotube</a:t>
            </a:r>
            <a:r>
              <a:rPr lang="en-CA" dirty="0" smtClean="0"/>
              <a:t> management (</a:t>
            </a:r>
            <a:r>
              <a:rPr lang="en-CA" dirty="0" smtClean="0">
                <a:hlinkClick r:id="rId2"/>
              </a:rPr>
              <a:t>http://www.frogheart.ca/?p=13017</a:t>
            </a:r>
            <a:r>
              <a:rPr lang="en-CA" dirty="0" smtClean="0"/>
              <a:t>)</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Japan</a:t>
            </a:r>
            <a:endParaRPr lang="en-US" dirty="0"/>
          </a:p>
        </p:txBody>
      </p:sp>
      <p:sp>
        <p:nvSpPr>
          <p:cNvPr id="3" name="Content Placeholder 2"/>
          <p:cNvSpPr>
            <a:spLocks noGrp="1"/>
          </p:cNvSpPr>
          <p:nvPr>
            <p:ph idx="1"/>
          </p:nvPr>
        </p:nvSpPr>
        <p:spPr/>
        <p:txBody>
          <a:bodyPr>
            <a:normAutofit fontScale="77500" lnSpcReduction="20000"/>
          </a:bodyPr>
          <a:lstStyle/>
          <a:p>
            <a:r>
              <a:rPr lang="en-CA" dirty="0" smtClean="0"/>
              <a:t>Quantum teleportation (German-Japanese collaboration) (http://www.frogheart.ca/?p=10997)</a:t>
            </a:r>
          </a:p>
          <a:p>
            <a:r>
              <a:rPr lang="en-CA" dirty="0" smtClean="0"/>
              <a:t>Greener chemistry with McGill</a:t>
            </a:r>
          </a:p>
          <a:p>
            <a:pPr lvl="1"/>
            <a:r>
              <a:rPr lang="en-US" dirty="0" smtClean="0"/>
              <a:t>Researchers from McGill University, RIKEN (The Institute of Physical and Chemical Research, Wako, Japan) and the Institute for Molecular Science (Okazaki, Japan) have discovered a way to make the widely used chemical process of hydrogenation more environmentally friendly – and less expensive.</a:t>
            </a:r>
          </a:p>
          <a:p>
            <a:pPr lvl="1"/>
            <a:r>
              <a:rPr lang="en-US" dirty="0" smtClean="0"/>
              <a:t>Hydrogenation is a chemical process used in a wide range of industrial applications, from food products, such as margarine, to petrochemicals and pharmaceuticals. The process typically involves the use of heavy metals, such as palladium or platinum, to catalyze the chemical reaction. While these metals are very efficient catalysts, they are also non-renewable, costly, and subject to sharp price fluctuations on international markets.</a:t>
            </a:r>
            <a:endParaRPr lang="en-CA" dirty="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Japan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Because these metals are also toxic, even in small quantities, they also raise environmental and safety concerns. Pharmaceutical companies, for example, must use expensive purification methods to limit residual levels of these elements in pharmaceutical products. Iron, by contrast, is both naturally abundant and far less toxic than heavy metals.</a:t>
            </a:r>
          </a:p>
          <a:p>
            <a:r>
              <a:rPr lang="en-US" dirty="0" smtClean="0"/>
              <a:t> Previous work by other researchers has shown that iron </a:t>
            </a:r>
            <a:r>
              <a:rPr lang="en-US" dirty="0" err="1" smtClean="0"/>
              <a:t>nanoparticles</a:t>
            </a:r>
            <a:r>
              <a:rPr lang="en-US" dirty="0" smtClean="0"/>
              <a:t> — tiny pieces of metallic iron — can be used to activate the hydrogenation reaction. Iron, however, has a well-known drawback: it rusts in the presence of oxygen or water. When rusted, iron </a:t>
            </a:r>
            <a:r>
              <a:rPr lang="en-US" dirty="0" err="1" smtClean="0"/>
              <a:t>nanoparticles</a:t>
            </a:r>
            <a:r>
              <a:rPr lang="en-US" dirty="0" smtClean="0"/>
              <a:t> stop acting as hydrogenation catalysts. This problem, which occurs with so much as trace quantities of water, has prevented iron </a:t>
            </a:r>
            <a:r>
              <a:rPr lang="en-US" dirty="0" err="1" smtClean="0"/>
              <a:t>nanoparticles</a:t>
            </a:r>
            <a:r>
              <a:rPr lang="en-US" dirty="0" smtClean="0"/>
              <a:t> from being used in industry.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HP </a:t>
            </a:r>
            <a:r>
              <a:rPr lang="en-CA" dirty="0" err="1" smtClean="0"/>
              <a:t>memristive</a:t>
            </a:r>
            <a:r>
              <a:rPr lang="en-CA" dirty="0" smtClean="0"/>
              <a:t> devices</a:t>
            </a:r>
            <a:endParaRPr lang="en-US" dirty="0"/>
          </a:p>
        </p:txBody>
      </p:sp>
      <p:sp>
        <p:nvSpPr>
          <p:cNvPr id="3" name="Content Placeholder 2"/>
          <p:cNvSpPr>
            <a:spLocks noGrp="1"/>
          </p:cNvSpPr>
          <p:nvPr>
            <p:ph idx="1"/>
          </p:nvPr>
        </p:nvSpPr>
        <p:spPr/>
        <p:txBody>
          <a:bodyPr>
            <a:normAutofit fontScale="77500" lnSpcReduction="20000"/>
          </a:bodyPr>
          <a:lstStyle/>
          <a:p>
            <a:r>
              <a:rPr lang="en-CA" dirty="0" smtClean="0"/>
              <a:t>First proposal was for computers that wouldn’t need to reboot … energy savings</a:t>
            </a:r>
          </a:p>
          <a:p>
            <a:r>
              <a:rPr lang="en-CA" dirty="0" smtClean="0"/>
              <a:t>Have made many ‘</a:t>
            </a:r>
            <a:r>
              <a:rPr lang="en-CA" dirty="0" err="1" smtClean="0"/>
              <a:t>memristor</a:t>
            </a:r>
            <a:r>
              <a:rPr lang="en-CA" dirty="0" smtClean="0"/>
              <a:t>-based’ device announcements but nothing has come to market</a:t>
            </a:r>
          </a:p>
          <a:p>
            <a:r>
              <a:rPr lang="en-CA" dirty="0" smtClean="0"/>
              <a:t>Now working on ‘The Machine”: </a:t>
            </a:r>
            <a:r>
              <a:rPr lang="en-US" dirty="0" smtClean="0"/>
              <a:t>“At the end, Meg {Meg Whitman, CEO of HP Labs] turned to [Chief Financial Officer] Cathie </a:t>
            </a:r>
            <a:r>
              <a:rPr lang="en-US" dirty="0" err="1" smtClean="0"/>
              <a:t>Lesjak</a:t>
            </a:r>
            <a:r>
              <a:rPr lang="en-US" dirty="0" smtClean="0"/>
              <a:t> and said, ‘Find them more money,’” says John Sontag, the vice president of systems research at HP, who attended the meeting and is in charge of bringing the Machine to life. “People in Labs see this as a once-in-a-lifetime opportunity.”</a:t>
            </a:r>
            <a:br>
              <a:rPr lang="en-US" dirty="0" smtClean="0"/>
            </a:br>
            <a:r>
              <a:rPr lang="en-US" dirty="0" smtClean="0"/>
              <a:t>The Machine is based on the </a:t>
            </a:r>
            <a:r>
              <a:rPr lang="en-US" dirty="0" err="1" smtClean="0"/>
              <a:t>memristor</a:t>
            </a:r>
            <a:r>
              <a:rPr lang="en-US" dirty="0" smtClean="0"/>
              <a:t> and other associated technologies. (</a:t>
            </a:r>
            <a:r>
              <a:rPr lang="en-US" dirty="0" smtClean="0">
                <a:hlinkClick r:id="rId2"/>
              </a:rPr>
              <a:t>http://www.frogheart.ca/?p=13912</a:t>
            </a:r>
            <a:r>
              <a:rPr lang="en-US" dirty="0" smtClean="0"/>
              <a:t> June 24,2014)</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Japan</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The key to this new method is to produce the particles directly inside a polymer matrix, composed of </a:t>
            </a:r>
            <a:r>
              <a:rPr lang="en-US" dirty="0" err="1" smtClean="0"/>
              <a:t>amphiphilic</a:t>
            </a:r>
            <a:r>
              <a:rPr lang="en-US" dirty="0" smtClean="0"/>
              <a:t> polymers based on polystyrene and polyethylene glycol. The polymer acts as a wrapping film that protects the iron surface from rusting in the presence of water, while allowing the reactants to reach the water and react.</a:t>
            </a:r>
          </a:p>
          <a:p>
            <a:pPr lvl="1"/>
            <a:r>
              <a:rPr lang="en-US" dirty="0" smtClean="0"/>
              <a:t>This innovation enabled the researchers to use iron </a:t>
            </a:r>
            <a:r>
              <a:rPr lang="en-US" dirty="0" err="1" smtClean="0"/>
              <a:t>nanoparticles</a:t>
            </a:r>
            <a:r>
              <a:rPr lang="en-US" dirty="0" smtClean="0"/>
              <a:t> as catalyst in a flow system, raising the possibility that iron could be used to replace platinum-series metals for hydrogenation under industrial conditions.</a:t>
            </a:r>
          </a:p>
          <a:p>
            <a:r>
              <a:rPr lang="en-CA" dirty="0" smtClean="0"/>
              <a:t>(http://www.nanowerk.com/news2/newsid=31069.php)</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Italy, Mexico, Spain</a:t>
            </a:r>
            <a:endParaRPr lang="en-US" dirty="0"/>
          </a:p>
        </p:txBody>
      </p:sp>
      <p:sp>
        <p:nvSpPr>
          <p:cNvPr id="3" name="Content Placeholder 2"/>
          <p:cNvSpPr>
            <a:spLocks noGrp="1"/>
          </p:cNvSpPr>
          <p:nvPr>
            <p:ph idx="1"/>
          </p:nvPr>
        </p:nvSpPr>
        <p:spPr/>
        <p:txBody>
          <a:bodyPr>
            <a:normAutofit fontScale="77500" lnSpcReduction="20000"/>
          </a:bodyPr>
          <a:lstStyle/>
          <a:p>
            <a:r>
              <a:rPr lang="en-CA" dirty="0" err="1" smtClean="0"/>
              <a:t>NanoForArt</a:t>
            </a:r>
            <a:r>
              <a:rPr lang="en-US" dirty="0" smtClean="0"/>
              <a:t> </a:t>
            </a:r>
          </a:p>
          <a:p>
            <a:pPr lvl="1"/>
            <a:r>
              <a:rPr lang="en-US" dirty="0" smtClean="0"/>
              <a:t>The main objective of the NANOFORART proposal is the development and experimentation of new </a:t>
            </a:r>
            <a:r>
              <a:rPr lang="en-US" dirty="0" err="1" smtClean="0"/>
              <a:t>nano</a:t>
            </a:r>
            <a:r>
              <a:rPr lang="en-US" dirty="0" smtClean="0"/>
              <a:t>-materials and responsive systems for the </a:t>
            </a:r>
            <a:r>
              <a:rPr lang="en-US" b="1" dirty="0" smtClean="0"/>
              <a:t>conservation and preservation of movable and immovable artworks</a:t>
            </a:r>
            <a:r>
              <a:rPr lang="en-US" dirty="0" smtClean="0"/>
              <a:t>. [emphasis mine]</a:t>
            </a:r>
          </a:p>
          <a:p>
            <a:pPr lvl="1"/>
            <a:r>
              <a:rPr lang="en-US" dirty="0" smtClean="0"/>
              <a:t>While the progress in material science has generated sophisticated </a:t>
            </a:r>
            <a:r>
              <a:rPr lang="en-US" dirty="0" err="1" smtClean="0"/>
              <a:t>nanostructured</a:t>
            </a:r>
            <a:r>
              <a:rPr lang="en-US" dirty="0" smtClean="0"/>
              <a:t> materials, conservation of cultural heritage is still mainly based on traditional methods and conventional materials that often lack the necessary  compatibility with the original artworks and a durable performance in responding to the changes of natural environment and man-made activities. (http://www.nanoforart.eu/index.php?option=com_content&amp;view=article&amp;id=7&amp;Itemid=101)</a:t>
            </a:r>
          </a:p>
          <a:p>
            <a:endParaRPr lang="en-US" dirty="0" smtClean="0"/>
          </a:p>
          <a:p>
            <a:endParaRPr lang="en-CA"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Italy, Mexico, Spain</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Baglioni</a:t>
            </a:r>
            <a:r>
              <a:rPr lang="en-US" dirty="0" smtClean="0"/>
              <a:t> [</a:t>
            </a:r>
            <a:r>
              <a:rPr lang="en-US" dirty="0" err="1" smtClean="0"/>
              <a:t>Piero</a:t>
            </a:r>
            <a:r>
              <a:rPr lang="en-US" dirty="0" smtClean="0"/>
              <a:t> </a:t>
            </a:r>
            <a:r>
              <a:rPr lang="en-US" dirty="0" err="1" smtClean="0"/>
              <a:t>Baglioni</a:t>
            </a:r>
            <a:r>
              <a:rPr lang="en-US" dirty="0" smtClean="0"/>
              <a:t>, a researcher and professor at the University of Florence] and Dr. </a:t>
            </a:r>
            <a:r>
              <a:rPr lang="en-US" dirty="0" err="1" smtClean="0"/>
              <a:t>Rodorico</a:t>
            </a:r>
            <a:r>
              <a:rPr lang="en-US" dirty="0" smtClean="0"/>
              <a:t> </a:t>
            </a:r>
            <a:r>
              <a:rPr lang="en-US" dirty="0" err="1" smtClean="0"/>
              <a:t>Giorgi</a:t>
            </a:r>
            <a:r>
              <a:rPr lang="en-US" dirty="0" smtClean="0"/>
              <a:t>, also of the University of Florence, traveled to Mexico earlier this month [Feb. 2013] to preside over a conference on Nanotechnology applied to cultural heritage: wall paintings/cellulose, INAH [</a:t>
            </a:r>
            <a:r>
              <a:rPr lang="en-US" dirty="0" err="1" smtClean="0"/>
              <a:t>Instituto</a:t>
            </a:r>
            <a:r>
              <a:rPr lang="en-US" dirty="0" smtClean="0"/>
              <a:t> </a:t>
            </a:r>
            <a:r>
              <a:rPr lang="en-US" dirty="0" err="1" smtClean="0"/>
              <a:t>Nacional</a:t>
            </a:r>
            <a:r>
              <a:rPr lang="en-US" dirty="0" smtClean="0"/>
              <a:t> de </a:t>
            </a:r>
            <a:r>
              <a:rPr lang="en-US" dirty="0" err="1" smtClean="0"/>
              <a:t>Antropología</a:t>
            </a:r>
            <a:r>
              <a:rPr lang="en-US" dirty="0" smtClean="0"/>
              <a:t> e </a:t>
            </a:r>
            <a:r>
              <a:rPr lang="en-US" dirty="0" err="1" smtClean="0"/>
              <a:t>Historia</a:t>
            </a:r>
            <a:r>
              <a:rPr lang="en-US" dirty="0" smtClean="0"/>
              <a:t>] said.</a:t>
            </a:r>
          </a:p>
          <a:p>
            <a:r>
              <a:rPr lang="en-US" dirty="0" smtClean="0"/>
              <a:t>The project includes specialists from Italy, Spain, Britain, France, Denmark, the Czech Republic, Germany,  Slovenia and Mexico and is coordinated by the CSGI center [Center for Colloids and Surface Science] at the University of Florence. (http://www.frogheart.ca/?p=9387)</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Spain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hlinkClick r:id="rId2"/>
              </a:rPr>
              <a:t>http://www.frogheart.ca/?p=3667</a:t>
            </a:r>
            <a:r>
              <a:rPr lang="en-US" dirty="0" smtClean="0"/>
              <a:t> (church, bacteria &amp; art restoration)</a:t>
            </a:r>
          </a:p>
          <a:p>
            <a:pPr lvl="1"/>
            <a:r>
              <a:rPr lang="en-US" dirty="0" smtClean="0"/>
              <a:t>With all the emphasis on eradicating bacteria (with signs everywhere telling you to wash your hands, often will illustrated instructions), it’s easy to forget that some bacteria are necessary for health. It also turns out that some bacteria can help us preserve art works. </a:t>
            </a:r>
          </a:p>
          <a:p>
            <a:pPr lvl="1"/>
            <a:r>
              <a:rPr lang="en-CA" dirty="0" smtClean="0"/>
              <a:t>(http://www.nanowerk.com/news/newsid=21647.php)</a:t>
            </a:r>
          </a:p>
          <a:p>
            <a:pPr lvl="1"/>
            <a:r>
              <a:rPr lang="en-US" i="1" dirty="0" smtClean="0"/>
              <a:t>They have shown that a certain type of micro-organism is capable of cleaning works of art in a fast, specific and respectful way as well as being non-toxic for the restorer or the environment.</a:t>
            </a:r>
            <a:endParaRPr lang="en-US" dirty="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Spain</a:t>
            </a:r>
            <a:endParaRPr lang="en-US" dirty="0"/>
          </a:p>
        </p:txBody>
      </p:sp>
      <p:sp>
        <p:nvSpPr>
          <p:cNvPr id="3" name="Content Placeholder 2"/>
          <p:cNvSpPr>
            <a:spLocks noGrp="1"/>
          </p:cNvSpPr>
          <p:nvPr>
            <p:ph idx="1"/>
          </p:nvPr>
        </p:nvSpPr>
        <p:spPr/>
        <p:txBody>
          <a:bodyPr/>
          <a:lstStyle/>
          <a:p>
            <a:r>
              <a:rPr lang="en-CA" dirty="0" smtClean="0"/>
              <a:t>Electronic tongue (beer) </a:t>
            </a:r>
          </a:p>
          <a:p>
            <a:pPr lvl="1"/>
            <a:r>
              <a:rPr lang="en-US" dirty="0" smtClean="0"/>
              <a:t>Beer is the oldest and most widely consumed alcoholic drink in the world. Now, scientists at the Autonomous University of Barcelona have led a study which </a:t>
            </a:r>
            <a:r>
              <a:rPr lang="en-US" dirty="0" err="1" smtClean="0"/>
              <a:t>analysed</a:t>
            </a:r>
            <a:r>
              <a:rPr lang="en-US" dirty="0" smtClean="0"/>
              <a:t> several brands of beer by applying a new concept in analysis systems, known as an electronic tongue, the idea for which is based on the human sense of taste. </a:t>
            </a:r>
            <a:r>
              <a:rPr lang="en-CA" dirty="0" smtClean="0"/>
              <a:t>http://www.eurekalert.org/pub_releases/2014-01/f-sf-aet013014.php</a:t>
            </a:r>
            <a:endParaRPr lang="en-US" dirty="0" smtClean="0"/>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Korea</a:t>
            </a:r>
            <a:endParaRPr lang="en-US" dirty="0"/>
          </a:p>
        </p:txBody>
      </p:sp>
      <p:sp>
        <p:nvSpPr>
          <p:cNvPr id="3" name="Content Placeholder 2"/>
          <p:cNvSpPr>
            <a:spLocks noGrp="1"/>
          </p:cNvSpPr>
          <p:nvPr>
            <p:ph idx="1"/>
          </p:nvPr>
        </p:nvSpPr>
        <p:spPr/>
        <p:txBody>
          <a:bodyPr>
            <a:normAutofit fontScale="70000" lnSpcReduction="20000"/>
          </a:bodyPr>
          <a:lstStyle/>
          <a:p>
            <a:r>
              <a:rPr lang="en-CA" dirty="0" smtClean="0"/>
              <a:t>KAIST (Korea Advanced Institute of Science and Technology)</a:t>
            </a:r>
          </a:p>
          <a:p>
            <a:r>
              <a:rPr lang="en-US" dirty="0" smtClean="0"/>
              <a:t>The artificial cardiac pacemaker is widely acknowledged as medical equipment that is integrated into the human body to regulate the heartbeats through electrical stimulation to contract the cardiac muscles of people who suffer from arrhythmia. However, repeated surgeries to replace pacemaker batteries have exposed elderly patients to health risks such as infections or severe bleeding during operations.</a:t>
            </a:r>
          </a:p>
          <a:p>
            <a:r>
              <a:rPr lang="en-US" dirty="0" smtClean="0"/>
              <a:t>The team’s newly designed flexible piezoelectric </a:t>
            </a:r>
            <a:r>
              <a:rPr lang="en-US" dirty="0" err="1" smtClean="0"/>
              <a:t>nanogenerator</a:t>
            </a:r>
            <a:r>
              <a:rPr lang="en-US" dirty="0" smtClean="0"/>
              <a:t> directly stimulated a living rat’s heart using electrical energy converted from the small body movements of the rat. This technology could facilitate the use of self-powered flexible energy harvesters, not only prolonging the lifetime of cardiac pacemakers but also realizing real-time heart monitoring. </a:t>
            </a:r>
            <a:r>
              <a:rPr lang="en-CA" dirty="0" smtClean="0"/>
              <a:t>(http://www.eurekalert.org/pub_releases/2014-06/tkai-tfd062314.php)</a:t>
            </a:r>
            <a:endParaRPr lang="en-US" dirty="0" smtClean="0"/>
          </a:p>
          <a:p>
            <a:endParaRPr lang="en-US" dirty="0" smtClean="0"/>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Norway</a:t>
            </a:r>
            <a:endParaRPr lang="en-US" dirty="0"/>
          </a:p>
        </p:txBody>
      </p:sp>
      <p:sp>
        <p:nvSpPr>
          <p:cNvPr id="3" name="Content Placeholder 2"/>
          <p:cNvSpPr>
            <a:spLocks noGrp="1"/>
          </p:cNvSpPr>
          <p:nvPr>
            <p:ph idx="1"/>
          </p:nvPr>
        </p:nvSpPr>
        <p:spPr/>
        <p:txBody>
          <a:bodyPr/>
          <a:lstStyle/>
          <a:p>
            <a:r>
              <a:rPr lang="en-CA" dirty="0" smtClean="0"/>
              <a:t>Biodegradable electronics</a:t>
            </a:r>
          </a:p>
          <a:p>
            <a:pPr lvl="1"/>
            <a:r>
              <a:rPr lang="en-US" dirty="0" smtClean="0">
                <a:hlinkClick r:id="rId2"/>
              </a:rPr>
              <a:t>http://www.nature.com/news/biodegradable-electronics-here-today-gone-tomorrow-1.11497</a:t>
            </a:r>
            <a:r>
              <a:rPr lang="en-US" dirty="0" smtClean="0"/>
              <a:t> (John Rogers note: biodegradable (</a:t>
            </a:r>
            <a:r>
              <a:rPr lang="en-US" dirty="0" err="1" smtClean="0"/>
              <a:t>resorbable</a:t>
            </a:r>
            <a:r>
              <a:rPr lang="en-US" dirty="0" smtClean="0"/>
              <a:t>) chip is silicon-based not </a:t>
            </a:r>
            <a:r>
              <a:rPr lang="en-US" dirty="0" err="1" smtClean="0"/>
              <a:t>graphene</a:t>
            </a:r>
            <a:r>
              <a:rPr lang="en-US" dirty="0" smtClean="0"/>
              <a:t>)</a:t>
            </a:r>
          </a:p>
          <a:p>
            <a:r>
              <a:rPr lang="en-CA" dirty="0" smtClean="0"/>
              <a:t>Oil &amp; petroleum (PhD </a:t>
            </a:r>
            <a:r>
              <a:rPr lang="en-CA" dirty="0" err="1" smtClean="0"/>
              <a:t>postion</a:t>
            </a:r>
            <a:r>
              <a:rPr lang="en-CA" dirty="0" smtClean="0"/>
              <a:t>: </a:t>
            </a:r>
            <a:r>
              <a:rPr lang="en-CA" dirty="0" smtClean="0">
                <a:hlinkClick r:id="rId3"/>
              </a:rPr>
              <a:t>http://www.frogheart.ca/?p=12708</a:t>
            </a:r>
            <a:r>
              <a:rPr lang="en-CA" dirty="0" smtClean="0"/>
              <a:t> )</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Saudi Arabia</a:t>
            </a:r>
            <a:endParaRPr lang="en-US" dirty="0"/>
          </a:p>
        </p:txBody>
      </p:sp>
      <p:sp>
        <p:nvSpPr>
          <p:cNvPr id="3" name="Content Placeholder 2"/>
          <p:cNvSpPr>
            <a:spLocks noGrp="1"/>
          </p:cNvSpPr>
          <p:nvPr>
            <p:ph idx="1"/>
          </p:nvPr>
        </p:nvSpPr>
        <p:spPr/>
        <p:txBody>
          <a:bodyPr>
            <a:normAutofit lnSpcReduction="10000"/>
          </a:bodyPr>
          <a:lstStyle/>
          <a:p>
            <a:r>
              <a:rPr lang="en-CA" dirty="0" smtClean="0"/>
              <a:t>Solar power/Ted </a:t>
            </a:r>
            <a:r>
              <a:rPr lang="en-CA" dirty="0" err="1" smtClean="0"/>
              <a:t>Sargent</a:t>
            </a:r>
            <a:r>
              <a:rPr lang="en-CA" dirty="0" smtClean="0"/>
              <a:t>/U of T</a:t>
            </a:r>
          </a:p>
          <a:p>
            <a:pPr lvl="1"/>
            <a:r>
              <a:rPr lang="en-US" dirty="0" smtClean="0"/>
              <a:t>A team of scientists from the King Abdullah University of Science &amp; Technology (KAUST) and University of Toronto (U of T) headed by Ted </a:t>
            </a:r>
            <a:r>
              <a:rPr lang="en-US" dirty="0" err="1" smtClean="0"/>
              <a:t>Sargent</a:t>
            </a:r>
            <a:r>
              <a:rPr lang="en-US" dirty="0" smtClean="0"/>
              <a:t>, an U of T Engineering Professor, has achieved a significant progress in the advancement of colloidal quantum dot (CQD) films, which in turn results in a CQD solar cell with an unprecedented efficiency of 7%.</a:t>
            </a:r>
          </a:p>
          <a:p>
            <a:r>
              <a:rPr lang="en-CA" dirty="0" smtClean="0"/>
              <a:t>http://www.frogheart.ca/?p=7484</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UK</a:t>
            </a:r>
            <a:endParaRPr lang="en-US" dirty="0"/>
          </a:p>
        </p:txBody>
      </p:sp>
      <p:sp>
        <p:nvSpPr>
          <p:cNvPr id="3" name="Content Placeholder 2"/>
          <p:cNvSpPr>
            <a:spLocks noGrp="1"/>
          </p:cNvSpPr>
          <p:nvPr>
            <p:ph idx="1"/>
          </p:nvPr>
        </p:nvSpPr>
        <p:spPr/>
        <p:txBody>
          <a:bodyPr>
            <a:normAutofit fontScale="85000" lnSpcReduction="20000"/>
          </a:bodyPr>
          <a:lstStyle/>
          <a:p>
            <a:r>
              <a:rPr lang="en-CA" dirty="0" err="1" smtClean="0"/>
              <a:t>Graphene</a:t>
            </a:r>
            <a:endParaRPr lang="en-CA" dirty="0" smtClean="0"/>
          </a:p>
          <a:p>
            <a:pPr lvl="1"/>
            <a:r>
              <a:rPr lang="en-US" dirty="0" smtClean="0"/>
              <a:t>... the UK government was intent on not relinquishing their lead in </a:t>
            </a:r>
            <a:r>
              <a:rPr lang="en-US" dirty="0" err="1" smtClean="0"/>
              <a:t>graphene</a:t>
            </a:r>
            <a:r>
              <a:rPr lang="en-US" dirty="0" smtClean="0"/>
              <a:t>, or so it seems. So they promised £50 million ($79 million) in additional funding specifically targeted at </a:t>
            </a:r>
            <a:r>
              <a:rPr lang="en-US" dirty="0" err="1" smtClean="0"/>
              <a:t>graphene</a:t>
            </a:r>
            <a:r>
              <a:rPr lang="en-US" dirty="0" smtClean="0"/>
              <a:t> research and yesterday [Feb. 2, 2012] they announced the details of how that money is to be used. (http://spectrum.ieee.org/nanoclast/semiconductors/nanotechnology/uk-reveals-plans-for-becoming-graphene-hub)</a:t>
            </a:r>
            <a:endParaRPr lang="en-CA" dirty="0" smtClean="0"/>
          </a:p>
          <a:p>
            <a:r>
              <a:rPr lang="en-CA" dirty="0" smtClean="0"/>
              <a:t>Manchester (National </a:t>
            </a:r>
            <a:r>
              <a:rPr lang="en-CA" dirty="0" err="1" smtClean="0"/>
              <a:t>Graphene</a:t>
            </a:r>
            <a:r>
              <a:rPr lang="en-CA" dirty="0" smtClean="0"/>
              <a:t> Institute)</a:t>
            </a:r>
          </a:p>
          <a:p>
            <a:r>
              <a:rPr lang="en-CA" dirty="0" smtClean="0"/>
              <a:t>Cambridge (Cambridge </a:t>
            </a:r>
            <a:r>
              <a:rPr lang="en-CA" dirty="0" err="1" smtClean="0"/>
              <a:t>Graphene</a:t>
            </a:r>
            <a:r>
              <a:rPr lang="en-CA" dirty="0" smtClean="0"/>
              <a:t> Centre)</a:t>
            </a:r>
          </a:p>
          <a:p>
            <a:r>
              <a:rPr lang="en-CA" dirty="0" smtClean="0"/>
              <a:t>http://www.frogheart.ca/?p=13371 </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European Union</a:t>
            </a:r>
            <a:endParaRPr lang="en-US" dirty="0"/>
          </a:p>
        </p:txBody>
      </p:sp>
      <p:sp>
        <p:nvSpPr>
          <p:cNvPr id="3" name="Content Placeholder 2"/>
          <p:cNvSpPr>
            <a:spLocks noGrp="1"/>
          </p:cNvSpPr>
          <p:nvPr>
            <p:ph idx="1"/>
          </p:nvPr>
        </p:nvSpPr>
        <p:spPr/>
        <p:txBody>
          <a:bodyPr>
            <a:normAutofit lnSpcReduction="10000"/>
          </a:bodyPr>
          <a:lstStyle/>
          <a:p>
            <a:r>
              <a:rPr lang="en-CA" dirty="0" err="1" smtClean="0"/>
              <a:t>Graphene</a:t>
            </a:r>
            <a:r>
              <a:rPr lang="en-CA" smtClean="0"/>
              <a:t> (http://graphene-flagship.eu/) </a:t>
            </a:r>
            <a:r>
              <a:rPr lang="en-CA" dirty="0" smtClean="0"/>
              <a:t>&amp; </a:t>
            </a:r>
            <a:r>
              <a:rPr lang="en-CA" smtClean="0"/>
              <a:t>Human Brain (https://www.humanbrainproject.eu/) </a:t>
            </a:r>
            <a:r>
              <a:rPr lang="en-CA" dirty="0" smtClean="0"/>
              <a:t>projects 1B Euros each announced in Jan. 2013</a:t>
            </a:r>
          </a:p>
          <a:p>
            <a:r>
              <a:rPr lang="en-CA" dirty="0" smtClean="0"/>
              <a:t>research*</a:t>
            </a:r>
            <a:r>
              <a:rPr lang="en-CA" dirty="0" err="1" smtClean="0"/>
              <a:t>eu</a:t>
            </a:r>
            <a:r>
              <a:rPr lang="en-CA" dirty="0" smtClean="0"/>
              <a:t> magazine: Nov. 2014 issue: Close-up on nanotechnology (http://cordis.europa.eu/research-eu/magazine_en.html free download)</a:t>
            </a:r>
          </a:p>
          <a:p>
            <a:endParaRPr lang="en-CA"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9531</TotalTime>
  <Words>8159</Words>
  <Application>Microsoft Office PowerPoint</Application>
  <PresentationFormat>On-screen Show (4:3)</PresentationFormat>
  <Paragraphs>392</Paragraphs>
  <Slides>100</Slides>
  <Notes>1</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Office Theme</vt:lpstr>
      <vt:lpstr>Nanotechnology: the next big idea Week 6: Social Implications</vt:lpstr>
      <vt:lpstr>Food, nano, and agriculture</vt:lpstr>
      <vt:lpstr>Food, nano, and agriculture</vt:lpstr>
      <vt:lpstr>Food, nano, and agriculture</vt:lpstr>
      <vt:lpstr>California</vt:lpstr>
      <vt:lpstr>Memristor (artificial brain)</vt:lpstr>
      <vt:lpstr>Memristors (artificial brain)</vt:lpstr>
      <vt:lpstr>Electrical components</vt:lpstr>
      <vt:lpstr>HP memristive devices</vt:lpstr>
      <vt:lpstr>Nanoionic device (artificial brain)</vt:lpstr>
      <vt:lpstr>Nanoionic device (artificial brain)</vt:lpstr>
      <vt:lpstr>Nanoionic device (artificial brain)</vt:lpstr>
      <vt:lpstr>Searching for artificial brains/intelligence</vt:lpstr>
      <vt:lpstr>Arizona</vt:lpstr>
      <vt:lpstr>Massachusetts</vt:lpstr>
      <vt:lpstr>Massachusetts</vt:lpstr>
      <vt:lpstr>Massachusetts</vt:lpstr>
      <vt:lpstr>Massachusetts</vt:lpstr>
      <vt:lpstr>Massachusetts</vt:lpstr>
      <vt:lpstr>Massachusetts</vt:lpstr>
      <vt:lpstr>Massachusetts</vt:lpstr>
      <vt:lpstr>Massachusetts</vt:lpstr>
      <vt:lpstr>Massachusetts</vt:lpstr>
      <vt:lpstr>Massachusetts</vt:lpstr>
      <vt:lpstr>Massachusetts</vt:lpstr>
      <vt:lpstr>Massachusetts</vt:lpstr>
      <vt:lpstr>Massachusetts</vt:lpstr>
      <vt:lpstr>Many other centres in the US</vt:lpstr>
      <vt:lpstr>Canada and nano</vt:lpstr>
      <vt:lpstr>Canada and nano</vt:lpstr>
      <vt:lpstr>Canada and nano</vt:lpstr>
      <vt:lpstr>Canada and nano</vt:lpstr>
      <vt:lpstr>Canada and nano</vt:lpstr>
      <vt:lpstr>Forests</vt:lpstr>
      <vt:lpstr>Forests</vt:lpstr>
      <vt:lpstr>Forests</vt:lpstr>
      <vt:lpstr>Forests</vt:lpstr>
      <vt:lpstr>Forests</vt:lpstr>
      <vt:lpstr>Forests</vt:lpstr>
      <vt:lpstr>Forests</vt:lpstr>
      <vt:lpstr>Forests</vt:lpstr>
      <vt:lpstr>Forests and more (CNC) </vt:lpstr>
      <vt:lpstr>Forests and more (CNC) </vt:lpstr>
      <vt:lpstr>Forests and more (CNC)</vt:lpstr>
      <vt:lpstr>Forests and more (CNC)</vt:lpstr>
      <vt:lpstr>Forests and more (nanocellulose)</vt:lpstr>
      <vt:lpstr>Forests and more (CNC)</vt:lpstr>
      <vt:lpstr>Forests and more (cellulose nanomaterial)</vt:lpstr>
      <vt:lpstr>Forests and more (cellulose nanomaterial)</vt:lpstr>
      <vt:lpstr>Forests and more (cellulose nanomaterial)</vt:lpstr>
      <vt:lpstr>Forests and more (nanocellulose)</vt:lpstr>
      <vt:lpstr>Forests and more</vt:lpstr>
      <vt:lpstr>Forests and more (nanocellulose)</vt:lpstr>
      <vt:lpstr>Forests and more (nanocellulose)</vt:lpstr>
      <vt:lpstr>Forests and more (nanocellulose)</vt:lpstr>
      <vt:lpstr>Mines</vt:lpstr>
      <vt:lpstr>Mines</vt:lpstr>
      <vt:lpstr>Mines</vt:lpstr>
      <vt:lpstr>Mines</vt:lpstr>
      <vt:lpstr>Mines</vt:lpstr>
      <vt:lpstr>Mines</vt:lpstr>
      <vt:lpstr>Schechtman segue</vt:lpstr>
      <vt:lpstr>Agriculture</vt:lpstr>
      <vt:lpstr>Agriculture</vt:lpstr>
      <vt:lpstr>Agriculture</vt:lpstr>
      <vt:lpstr>Agriculture</vt:lpstr>
      <vt:lpstr>Agriculture</vt:lpstr>
      <vt:lpstr>BC &amp; nano</vt:lpstr>
      <vt:lpstr>BC &amp; nano</vt:lpstr>
      <vt:lpstr>BC &amp; nano</vt:lpstr>
      <vt:lpstr>BC &amp; nano</vt:lpstr>
      <vt:lpstr>Russia</vt:lpstr>
      <vt:lpstr>Russia</vt:lpstr>
      <vt:lpstr>Russia</vt:lpstr>
      <vt:lpstr>Russia</vt:lpstr>
      <vt:lpstr>Russia</vt:lpstr>
      <vt:lpstr>Russia</vt:lpstr>
      <vt:lpstr>Russia</vt:lpstr>
      <vt:lpstr>China</vt:lpstr>
      <vt:lpstr>China</vt:lpstr>
      <vt:lpstr>China</vt:lpstr>
      <vt:lpstr>China</vt:lpstr>
      <vt:lpstr>China</vt:lpstr>
      <vt:lpstr>China</vt:lpstr>
      <vt:lpstr>China</vt:lpstr>
      <vt:lpstr>China</vt:lpstr>
      <vt:lpstr>Japan</vt:lpstr>
      <vt:lpstr>Japan</vt:lpstr>
      <vt:lpstr>Japan</vt:lpstr>
      <vt:lpstr>Japan</vt:lpstr>
      <vt:lpstr>Italy, Mexico, Spain</vt:lpstr>
      <vt:lpstr>Italy, Mexico, Spain</vt:lpstr>
      <vt:lpstr>Spain</vt:lpstr>
      <vt:lpstr>Spain</vt:lpstr>
      <vt:lpstr>Korea</vt:lpstr>
      <vt:lpstr>Norway</vt:lpstr>
      <vt:lpstr>Saudi Arabia</vt:lpstr>
      <vt:lpstr>UK</vt:lpstr>
      <vt:lpstr>European Union</vt:lpstr>
      <vt:lpstr>Impact</vt:lpstr>
    </vt:vector>
  </TitlesOfParts>
  <Company>Frog Heart Communications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Maryse de la Giroday</dc:creator>
  <cp:lastModifiedBy>Maryse de la Giroday</cp:lastModifiedBy>
  <cp:revision>1014</cp:revision>
  <dcterms:created xsi:type="dcterms:W3CDTF">2011-09-09T19:54:10Z</dcterms:created>
  <dcterms:modified xsi:type="dcterms:W3CDTF">2014-11-27T19:19:49Z</dcterms:modified>
</cp:coreProperties>
</file>